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
  </p:notesMasterIdLst>
  <p:sldIdLst>
    <p:sldId id="256" r:id="rId2"/>
  </p:sldIdLst>
  <p:sldSz cx="15119350" cy="10691813"/>
  <p:notesSz cx="6858000" cy="9144000"/>
  <p:embeddedFontLst>
    <p:embeddedFont>
      <p:font typeface="Noto Sans JP" panose="020B0200000000000000" pitchFamily="50" charset="-128"/>
      <p:regular r:id="rId4"/>
      <p:bold r:id="rId5"/>
    </p:embeddedFont>
    <p:embeddedFont>
      <p:font typeface="Noto Sans JP Black" panose="020B0200000000000000" pitchFamily="50" charset="-128"/>
      <p:bold r:id="rId6"/>
    </p:embeddedFont>
    <p:embeddedFont>
      <p:font typeface="游ゴシック" panose="020B0400000000000000" pitchFamily="50" charset="-128"/>
      <p:regular r:id="rId7"/>
      <p:bold r:id="rId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73849"/>
    <a:srgbClr val="F6B540"/>
    <a:srgbClr val="F6FFA3"/>
    <a:srgbClr val="FFCFCF"/>
    <a:srgbClr val="FFB7F6"/>
    <a:srgbClr val="B7FFC5"/>
    <a:srgbClr val="9BFFAE"/>
    <a:srgbClr val="FFD889"/>
    <a:srgbClr val="FA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3A12-3A92-4CA0-A998-104B02F65A2B}" v="250" dt="2024-12-03T09:47:43.631"/>
    <p1510:client id="{1E5A2A9D-E4FC-F916-4E81-DA63F1B930D5}" v="9" dt="2024-12-03T09:16:06.360"/>
    <p1510:client id="{2BB3F77C-B41A-1D64-7EF7-E7D16525AC95}" v="4" dt="2024-12-03T09:13:39.889"/>
    <p1510:client id="{36E935EA-5CEF-BF32-2C82-245F28C71BAF}" v="5" dt="2024-12-03T09:15:43.602"/>
    <p1510:client id="{3B417730-5B84-77A8-A88C-43B990F65852}" v="4" dt="2024-12-03T09:16:31.813"/>
    <p1510:client id="{BA7E31AD-1779-4691-8483-611F9B604E29}" v="14" dt="2024-12-03T09:44:48.82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545" autoAdjust="0"/>
  </p:normalViewPr>
  <p:slideViewPr>
    <p:cSldViewPr snapToGrid="0">
      <p:cViewPr varScale="1">
        <p:scale>
          <a:sx n="68" d="100"/>
          <a:sy n="68" d="100"/>
        </p:scale>
        <p:origin x="112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79552-4542-402D-98E1-AFA8340169A0}" type="datetimeFigureOut">
              <a:rPr kumimoji="1" lang="ja-JP" altLang="en-US" smtClean="0"/>
              <a:t>2025/2/20</a:t>
            </a:fld>
            <a:endParaRPr kumimoji="1" lang="ja-JP" altLang="en-US"/>
          </a:p>
        </p:txBody>
      </p:sp>
      <p:sp>
        <p:nvSpPr>
          <p:cNvPr id="4" name="スライド イメージ プレースホルダー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DA72E-23A3-4331-8916-FA88A3CEC5A9}" type="slidenum">
              <a:rPr kumimoji="1" lang="ja-JP" altLang="en-US" smtClean="0"/>
              <a:t>‹#›</a:t>
            </a:fld>
            <a:endParaRPr kumimoji="1" lang="ja-JP" altLang="en-US"/>
          </a:p>
        </p:txBody>
      </p:sp>
    </p:spTree>
    <p:extLst>
      <p:ext uri="{BB962C8B-B14F-4D97-AF65-F5344CB8AC3E}">
        <p14:creationId xmlns:p14="http://schemas.microsoft.com/office/powerpoint/2010/main" val="33197175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40DA72E-23A3-4331-8916-FA88A3CEC5A9}" type="slidenum">
              <a:rPr kumimoji="1" lang="ja-JP" altLang="en-US" smtClean="0"/>
              <a:t>1</a:t>
            </a:fld>
            <a:endParaRPr kumimoji="1" lang="ja-JP" altLang="en-US"/>
          </a:p>
        </p:txBody>
      </p:sp>
    </p:spTree>
    <p:extLst>
      <p:ext uri="{BB962C8B-B14F-4D97-AF65-F5344CB8AC3E}">
        <p14:creationId xmlns:p14="http://schemas.microsoft.com/office/powerpoint/2010/main" val="181468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ja-JP" altLang="en-US"/>
              <a:t>マスター タイトルの書式設定</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40730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71021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483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832548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3312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62016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4" name="Content Placeholder 3"/>
          <p:cNvSpPr>
            <a:spLocks noGrp="1"/>
          </p:cNvSpPr>
          <p:nvPr>
            <p:ph sz="half" idx="2"/>
          </p:nvPr>
        </p:nvSpPr>
        <p:spPr>
          <a:xfrm>
            <a:off x="1041426" y="3905482"/>
            <a:ext cx="63961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ja-JP" altLang="en-US"/>
              <a:t>マスター テキストの書式設定</a:t>
            </a:r>
          </a:p>
        </p:txBody>
      </p:sp>
      <p:sp>
        <p:nvSpPr>
          <p:cNvPr id="6" name="Content Placeholder 5"/>
          <p:cNvSpPr>
            <a:spLocks noGrp="1"/>
          </p:cNvSpPr>
          <p:nvPr>
            <p:ph sz="quarter" idx="4"/>
          </p:nvPr>
        </p:nvSpPr>
        <p:spPr>
          <a:xfrm>
            <a:off x="7654172" y="3905482"/>
            <a:ext cx="6427693" cy="57443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96691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2741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52089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9423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857F6DD-A663-424A-91CD-4A5CB938D056}" type="datetimeFigureOut">
              <a:rPr kumimoji="1" lang="ja-JP" altLang="en-US" smtClean="0"/>
              <a:t>2025/2/20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262276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5857F6DD-A663-424A-91CD-4A5CB938D056}" type="datetimeFigureOut">
              <a:rPr kumimoji="1" lang="ja-JP" altLang="en-US" smtClean="0"/>
              <a:t>2025/2/20</a:t>
            </a:fld>
            <a:endParaRPr kumimoji="1" lang="ja-JP" altLang="en-US"/>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831C6778-F04C-4CF1-8053-03A2285DD934}" type="slidenum">
              <a:rPr kumimoji="1" lang="ja-JP" altLang="en-US" smtClean="0"/>
              <a:t>‹#›</a:t>
            </a:fld>
            <a:endParaRPr kumimoji="1" lang="ja-JP" altLang="en-US"/>
          </a:p>
        </p:txBody>
      </p:sp>
    </p:spTree>
    <p:extLst>
      <p:ext uri="{BB962C8B-B14F-4D97-AF65-F5344CB8AC3E}">
        <p14:creationId xmlns:p14="http://schemas.microsoft.com/office/powerpoint/2010/main" val="12738698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425550" rtl="0" eaLnBrk="1" latinLnBrk="0" hangingPunct="1">
        <a:lnSpc>
          <a:spcPct val="90000"/>
        </a:lnSpc>
        <a:spcBef>
          <a:spcPct val="0"/>
        </a:spcBef>
        <a:buNone/>
        <a:defRPr kumimoji="1"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kumimoji="1"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kumimoji="1"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kumimoji="1"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kumimoji="1" sz="2806" kern="1200">
          <a:solidFill>
            <a:schemeClr val="tx1"/>
          </a:solidFill>
          <a:latin typeface="+mn-lt"/>
          <a:ea typeface="+mn-ea"/>
          <a:cs typeface="+mn-cs"/>
        </a:defRPr>
      </a:lvl9pPr>
    </p:bodyStyle>
    <p:otherStyle>
      <a:defPPr>
        <a:defRPr lang="en-US"/>
      </a:defPPr>
      <a:lvl1pPr marL="0" algn="l" defTabSz="1425550" rtl="0" eaLnBrk="1" latinLnBrk="0" hangingPunct="1">
        <a:defRPr kumimoji="1" sz="2806" kern="1200">
          <a:solidFill>
            <a:schemeClr val="tx1"/>
          </a:solidFill>
          <a:latin typeface="+mn-lt"/>
          <a:ea typeface="+mn-ea"/>
          <a:cs typeface="+mn-cs"/>
        </a:defRPr>
      </a:lvl1pPr>
      <a:lvl2pPr marL="712775" algn="l" defTabSz="1425550" rtl="0" eaLnBrk="1" latinLnBrk="0" hangingPunct="1">
        <a:defRPr kumimoji="1" sz="2806" kern="1200">
          <a:solidFill>
            <a:schemeClr val="tx1"/>
          </a:solidFill>
          <a:latin typeface="+mn-lt"/>
          <a:ea typeface="+mn-ea"/>
          <a:cs typeface="+mn-cs"/>
        </a:defRPr>
      </a:lvl2pPr>
      <a:lvl3pPr marL="1425550" algn="l" defTabSz="1425550" rtl="0" eaLnBrk="1" latinLnBrk="0" hangingPunct="1">
        <a:defRPr kumimoji="1" sz="2806" kern="1200">
          <a:solidFill>
            <a:schemeClr val="tx1"/>
          </a:solidFill>
          <a:latin typeface="+mn-lt"/>
          <a:ea typeface="+mn-ea"/>
          <a:cs typeface="+mn-cs"/>
        </a:defRPr>
      </a:lvl3pPr>
      <a:lvl4pPr marL="2138324" algn="l" defTabSz="1425550" rtl="0" eaLnBrk="1" latinLnBrk="0" hangingPunct="1">
        <a:defRPr kumimoji="1" sz="2806" kern="1200">
          <a:solidFill>
            <a:schemeClr val="tx1"/>
          </a:solidFill>
          <a:latin typeface="+mn-lt"/>
          <a:ea typeface="+mn-ea"/>
          <a:cs typeface="+mn-cs"/>
        </a:defRPr>
      </a:lvl4pPr>
      <a:lvl5pPr marL="2851099" algn="l" defTabSz="1425550" rtl="0" eaLnBrk="1" latinLnBrk="0" hangingPunct="1">
        <a:defRPr kumimoji="1" sz="2806" kern="1200">
          <a:solidFill>
            <a:schemeClr val="tx1"/>
          </a:solidFill>
          <a:latin typeface="+mn-lt"/>
          <a:ea typeface="+mn-ea"/>
          <a:cs typeface="+mn-cs"/>
        </a:defRPr>
      </a:lvl5pPr>
      <a:lvl6pPr marL="3563874" algn="l" defTabSz="1425550" rtl="0" eaLnBrk="1" latinLnBrk="0" hangingPunct="1">
        <a:defRPr kumimoji="1" sz="2806" kern="1200">
          <a:solidFill>
            <a:schemeClr val="tx1"/>
          </a:solidFill>
          <a:latin typeface="+mn-lt"/>
          <a:ea typeface="+mn-ea"/>
          <a:cs typeface="+mn-cs"/>
        </a:defRPr>
      </a:lvl6pPr>
      <a:lvl7pPr marL="4276649" algn="l" defTabSz="1425550" rtl="0" eaLnBrk="1" latinLnBrk="0" hangingPunct="1">
        <a:defRPr kumimoji="1" sz="2806" kern="1200">
          <a:solidFill>
            <a:schemeClr val="tx1"/>
          </a:solidFill>
          <a:latin typeface="+mn-lt"/>
          <a:ea typeface="+mn-ea"/>
          <a:cs typeface="+mn-cs"/>
        </a:defRPr>
      </a:lvl7pPr>
      <a:lvl8pPr marL="4989424" algn="l" defTabSz="1425550" rtl="0" eaLnBrk="1" latinLnBrk="0" hangingPunct="1">
        <a:defRPr kumimoji="1" sz="2806" kern="1200">
          <a:solidFill>
            <a:schemeClr val="tx1"/>
          </a:solidFill>
          <a:latin typeface="+mn-lt"/>
          <a:ea typeface="+mn-ea"/>
          <a:cs typeface="+mn-cs"/>
        </a:defRPr>
      </a:lvl8pPr>
      <a:lvl9pPr marL="5702198" algn="l" defTabSz="1425550" rtl="0" eaLnBrk="1" latinLnBrk="0" hangingPunct="1">
        <a:defRPr kumimoji="1"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テキスト ボックス 1372">
            <a:extLst>
              <a:ext uri="{FF2B5EF4-FFF2-40B4-BE49-F238E27FC236}">
                <a16:creationId xmlns:a16="http://schemas.microsoft.com/office/drawing/2014/main" id="{AB1E535A-2977-07A1-F891-8923AA82B0D8}"/>
              </a:ext>
            </a:extLst>
          </p:cNvPr>
          <p:cNvSpPr txBox="1"/>
          <p:nvPr/>
        </p:nvSpPr>
        <p:spPr>
          <a:xfrm>
            <a:off x="10962371" y="8588836"/>
            <a:ext cx="3955942" cy="2020490"/>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研究結果</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600" b="1" dirty="0">
              <a:solidFill>
                <a:srgbClr val="073849"/>
              </a:solidFill>
              <a:latin typeface="Noto Sans JP" panose="020B0200000000000000" pitchFamily="50" charset="-128"/>
              <a:ea typeface="Noto Sans JP" panose="020B0200000000000000" pitchFamily="50" charset="-128"/>
            </a:endParaRPr>
          </a:p>
          <a:p>
            <a:r>
              <a:rPr kumimoji="1" lang="ja-JP" altLang="en-US" sz="900" b="1" dirty="0">
                <a:solidFill>
                  <a:srgbClr val="073849"/>
                </a:solidFill>
                <a:latin typeface="Noto Sans JP" panose="020B0200000000000000" pitchFamily="50" charset="-128"/>
                <a:ea typeface="Noto Sans JP" panose="020B0200000000000000" pitchFamily="50" charset="-128"/>
              </a:rPr>
              <a:t>　</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gn="ct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表では速度の違う試行は合計し、「</a:t>
            </a:r>
            <a:r>
              <a:rPr kumimoji="1" lang="ja-JP" altLang="en-US" sz="600" b="1" dirty="0">
                <a:solidFill>
                  <a:srgbClr val="073849"/>
                </a:solidFill>
                <a:latin typeface="Noto Sans JP" panose="020B0200000000000000" pitchFamily="50" charset="-128"/>
                <a:ea typeface="Noto Sans JP" panose="020B0200000000000000" pitchFamily="50" charset="-128"/>
              </a:rPr>
              <a:t>ボールを防いだ回数</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」を記している。</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endParaRPr kumimoji="1" lang="en-US" altLang="ja-JP" sz="100" dirty="0">
              <a:solidFill>
                <a:schemeClr val="tx1">
                  <a:lumMod val="85000"/>
                  <a:lumOff val="15000"/>
                </a:schemeClr>
              </a:solidFill>
              <a:latin typeface="Noto Sans JP" panose="020B0200000000000000" pitchFamily="50" charset="-128"/>
              <a:ea typeface="Noto Sans JP" panose="020B0200000000000000" pitchFamily="50" charset="-128"/>
            </a:endParaRPr>
          </a:p>
          <a:p>
            <a:endParaRPr kumimoji="1" lang="en-US" altLang="ja-JP" sz="1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研究結果は上の表のようになりました。この結果から、方法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の方がよりゴールを守備しやすいことがわかります。そのため、私たちのキーパーは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を採用した動作となっています。　また、この研究から</a:t>
            </a:r>
            <a:r>
              <a:rPr kumimoji="1" lang="ja-JP" altLang="en-US" sz="800" b="1" dirty="0">
                <a:solidFill>
                  <a:srgbClr val="073849"/>
                </a:solidFill>
                <a:latin typeface="Noto Sans JP" panose="020B0200000000000000" pitchFamily="50" charset="-128"/>
                <a:ea typeface="Noto Sans JP" panose="020B0200000000000000" pitchFamily="50" charset="-128"/>
              </a:rPr>
              <a:t>「キーパーが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対応できないシュートの方法」</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もわかったため、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この研究結果はキーパーだけでなくアタッカーにも</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活用しています。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2" name="正方形/長方形 11">
            <a:extLst>
              <a:ext uri="{FF2B5EF4-FFF2-40B4-BE49-F238E27FC236}">
                <a16:creationId xmlns:a16="http://schemas.microsoft.com/office/drawing/2014/main" id="{8F36AD19-8D6E-5854-8280-65A3AAD45D5F}"/>
              </a:ext>
            </a:extLst>
          </p:cNvPr>
          <p:cNvSpPr/>
          <p:nvPr/>
        </p:nvSpPr>
        <p:spPr>
          <a:xfrm>
            <a:off x="-2119" y="-4092"/>
            <a:ext cx="15121469" cy="826132"/>
          </a:xfrm>
          <a:prstGeom prst="rect">
            <a:avLst/>
          </a:prstGeom>
          <a:solidFill>
            <a:srgbClr val="04202A"/>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テキスト, ロゴ&#10;&#10;AI によって生成されたコンテンツは間違っている可能性があります。">
            <a:extLst>
              <a:ext uri="{FF2B5EF4-FFF2-40B4-BE49-F238E27FC236}">
                <a16:creationId xmlns:a16="http://schemas.microsoft.com/office/drawing/2014/main" id="{3A6CF49B-1053-49DE-674C-83A3348A69D9}"/>
              </a:ext>
            </a:extLst>
          </p:cNvPr>
          <p:cNvPicPr>
            <a:picLocks noChangeAspect="1"/>
          </p:cNvPicPr>
          <p:nvPr/>
        </p:nvPicPr>
        <p:blipFill>
          <a:blip r:embed="rId3">
            <a:extLst>
              <a:ext uri="{28A0092B-C50C-407E-A947-70E740481C1C}">
                <a14:useLocalDpi xmlns:a14="http://schemas.microsoft.com/office/drawing/2010/main" val="0"/>
              </a:ext>
            </a:extLst>
          </a:blip>
          <a:srcRect l="15013" t="39886" r="3308" b="34205"/>
          <a:stretch/>
        </p:blipFill>
        <p:spPr>
          <a:xfrm>
            <a:off x="99853" y="28990"/>
            <a:ext cx="2627917" cy="589440"/>
          </a:xfrm>
          <a:prstGeom prst="rect">
            <a:avLst/>
          </a:prstGeom>
        </p:spPr>
      </p:pic>
      <p:sp>
        <p:nvSpPr>
          <p:cNvPr id="15" name="テキスト ボックス 14">
            <a:extLst>
              <a:ext uri="{FF2B5EF4-FFF2-40B4-BE49-F238E27FC236}">
                <a16:creationId xmlns:a16="http://schemas.microsoft.com/office/drawing/2014/main" id="{60E5D673-EC72-C736-3D56-DAE29B1BF0B0}"/>
              </a:ext>
            </a:extLst>
          </p:cNvPr>
          <p:cNvSpPr txBox="1"/>
          <p:nvPr/>
        </p:nvSpPr>
        <p:spPr>
          <a:xfrm>
            <a:off x="567015" y="547234"/>
            <a:ext cx="2171700" cy="246221"/>
          </a:xfrm>
          <a:prstGeom prst="rect">
            <a:avLst/>
          </a:prstGeom>
          <a:noFill/>
        </p:spPr>
        <p:txBody>
          <a:bodyPr wrap="square" rtlCol="0">
            <a:spAutoFit/>
          </a:bodyPr>
          <a:lstStyle/>
          <a:p>
            <a:pPr algn="r"/>
            <a:r>
              <a:rPr kumimoji="1" lang="ja-JP" altLang="en-US" sz="1000" b="1" dirty="0">
                <a:solidFill>
                  <a:schemeClr val="bg1"/>
                </a:solidFill>
                <a:latin typeface="Noto Sans JP" panose="020B0200000000000000" pitchFamily="50" charset="-128"/>
                <a:ea typeface="Noto Sans JP" panose="020B0200000000000000" pitchFamily="50" charset="-128"/>
              </a:rPr>
              <a:t>福岡県立宗像高等学校</a:t>
            </a:r>
          </a:p>
        </p:txBody>
      </p:sp>
      <p:sp>
        <p:nvSpPr>
          <p:cNvPr id="16" name="テキスト ボックス 15">
            <a:extLst>
              <a:ext uri="{FF2B5EF4-FFF2-40B4-BE49-F238E27FC236}">
                <a16:creationId xmlns:a16="http://schemas.microsoft.com/office/drawing/2014/main" id="{D9398001-9C37-4FF8-C491-AE8496A17C26}"/>
              </a:ext>
            </a:extLst>
          </p:cNvPr>
          <p:cNvSpPr txBox="1"/>
          <p:nvPr/>
        </p:nvSpPr>
        <p:spPr>
          <a:xfrm>
            <a:off x="4741128" y="82426"/>
            <a:ext cx="3440907"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チームメンバー</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松田 魁琉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目野 優輝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石原 廉太郎 </a:t>
            </a:r>
            <a:r>
              <a:rPr kumimoji="1" lang="en-US" altLang="ja-JP" sz="1200" dirty="0">
                <a:solidFill>
                  <a:schemeClr val="bg1"/>
                </a:solidFill>
                <a:latin typeface="Noto Sans JP" panose="020B0200000000000000" pitchFamily="50" charset="-128"/>
                <a:ea typeface="Noto Sans JP" panose="020B0200000000000000" pitchFamily="50" charset="-128"/>
              </a:rPr>
              <a:t>/ </a:t>
            </a:r>
            <a:r>
              <a:rPr kumimoji="1" lang="ja-JP" altLang="en-US" sz="1200" dirty="0">
                <a:solidFill>
                  <a:schemeClr val="bg1"/>
                </a:solidFill>
                <a:latin typeface="Noto Sans JP" panose="020B0200000000000000" pitchFamily="50" charset="-128"/>
                <a:ea typeface="Noto Sans JP" panose="020B0200000000000000" pitchFamily="50" charset="-128"/>
              </a:rPr>
              <a:t>熊抱 崚太</a:t>
            </a:r>
          </a:p>
        </p:txBody>
      </p:sp>
      <p:sp>
        <p:nvSpPr>
          <p:cNvPr id="17" name="テキスト ボックス 16">
            <a:extLst>
              <a:ext uri="{FF2B5EF4-FFF2-40B4-BE49-F238E27FC236}">
                <a16:creationId xmlns:a16="http://schemas.microsoft.com/office/drawing/2014/main" id="{A698032B-EFDB-E99D-3ECE-695797EA05D1}"/>
              </a:ext>
            </a:extLst>
          </p:cNvPr>
          <p:cNvSpPr txBox="1"/>
          <p:nvPr/>
        </p:nvSpPr>
        <p:spPr>
          <a:xfrm>
            <a:off x="8153980" y="79792"/>
            <a:ext cx="1980951" cy="646331"/>
          </a:xfrm>
          <a:prstGeom prst="rect">
            <a:avLst/>
          </a:prstGeom>
          <a:noFill/>
        </p:spPr>
        <p:txBody>
          <a:bodyPr wrap="square" rtlCol="0">
            <a:spAutoFit/>
          </a:bodyPr>
          <a:lstStyle/>
          <a:p>
            <a:r>
              <a:rPr kumimoji="1" lang="ja-JP" altLang="en-US" b="1" dirty="0">
                <a:solidFill>
                  <a:schemeClr val="bg1"/>
                </a:solidFill>
                <a:latin typeface="Noto Sans JP" panose="020B0200000000000000" pitchFamily="50" charset="-128"/>
                <a:ea typeface="Noto Sans JP" panose="020B0200000000000000" pitchFamily="50" charset="-128"/>
              </a:rPr>
              <a:t>所属</a:t>
            </a:r>
            <a:endParaRPr kumimoji="1" lang="en-US" altLang="ja-JP" b="1" dirty="0">
              <a:solidFill>
                <a:schemeClr val="bg1"/>
              </a:solidFill>
              <a:latin typeface="Noto Sans JP" panose="020B0200000000000000" pitchFamily="50" charset="-128"/>
              <a:ea typeface="Noto Sans JP" panose="020B0200000000000000" pitchFamily="50" charset="-128"/>
            </a:endParaRPr>
          </a:p>
          <a:p>
            <a:endParaRPr kumimoji="1" lang="en-US" altLang="ja-JP" sz="600" dirty="0">
              <a:solidFill>
                <a:schemeClr val="bg1"/>
              </a:solidFill>
              <a:latin typeface="Noto Sans JP" panose="020B0200000000000000" pitchFamily="50" charset="-128"/>
              <a:ea typeface="Noto Sans JP" panose="020B0200000000000000" pitchFamily="50" charset="-128"/>
            </a:endParaRPr>
          </a:p>
          <a:p>
            <a:r>
              <a:rPr kumimoji="1" lang="ja-JP" altLang="en-US" sz="1200" dirty="0">
                <a:solidFill>
                  <a:schemeClr val="bg1"/>
                </a:solidFill>
                <a:latin typeface="Noto Sans JP" panose="020B0200000000000000" pitchFamily="50" charset="-128"/>
                <a:ea typeface="Noto Sans JP" panose="020B0200000000000000" pitchFamily="50" charset="-128"/>
              </a:rPr>
              <a:t>  九州ブロック 福岡ノード</a:t>
            </a:r>
          </a:p>
        </p:txBody>
      </p:sp>
      <p:sp>
        <p:nvSpPr>
          <p:cNvPr id="27" name="テキスト ボックス 26">
            <a:extLst>
              <a:ext uri="{FF2B5EF4-FFF2-40B4-BE49-F238E27FC236}">
                <a16:creationId xmlns:a16="http://schemas.microsoft.com/office/drawing/2014/main" id="{6FF8E03C-4594-336B-F7BC-FEE12A4B8D9A}"/>
              </a:ext>
            </a:extLst>
          </p:cNvPr>
          <p:cNvSpPr txBox="1"/>
          <p:nvPr/>
        </p:nvSpPr>
        <p:spPr>
          <a:xfrm>
            <a:off x="7263986" y="4069199"/>
            <a:ext cx="4360863"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前後ドリブラー・キッカー搭載</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で</a:t>
            </a:r>
            <a:r>
              <a:rPr kumimoji="1" lang="ja-JP" altLang="en-US" sz="1600" b="1" dirty="0">
                <a:solidFill>
                  <a:srgbClr val="073849"/>
                </a:solidFill>
                <a:latin typeface="Noto Sans JP" panose="020B0200000000000000" pitchFamily="50" charset="-128"/>
                <a:ea typeface="Noto Sans JP" panose="020B0200000000000000" pitchFamily="50" charset="-128"/>
              </a:rPr>
              <a:t>圧倒的な得点率を</a:t>
            </a:r>
            <a:endParaRPr kumimoji="1" lang="ja-JP" altLang="en-US" sz="1100" b="1" dirty="0">
              <a:solidFill>
                <a:srgbClr val="073849"/>
              </a:solidFill>
              <a:latin typeface="Noto Sans JP" panose="020B0200000000000000" pitchFamily="50" charset="-128"/>
              <a:ea typeface="Noto Sans JP" panose="020B0200000000000000" pitchFamily="50" charset="-128"/>
            </a:endParaRPr>
          </a:p>
        </p:txBody>
      </p:sp>
      <p:sp>
        <p:nvSpPr>
          <p:cNvPr id="28" name="テキスト ボックス 27">
            <a:extLst>
              <a:ext uri="{FF2B5EF4-FFF2-40B4-BE49-F238E27FC236}">
                <a16:creationId xmlns:a16="http://schemas.microsoft.com/office/drawing/2014/main" id="{8EAD2490-28A8-4D69-CEF5-35081088DA88}"/>
              </a:ext>
            </a:extLst>
          </p:cNvPr>
          <p:cNvSpPr txBox="1"/>
          <p:nvPr/>
        </p:nvSpPr>
        <p:spPr>
          <a:xfrm>
            <a:off x="7225566" y="4607837"/>
            <a:ext cx="4099879" cy="1928028"/>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a:t>
            </a:r>
            <a:r>
              <a:rPr kumimoji="1" lang="ja-JP" altLang="en-US" sz="900" b="1" dirty="0">
                <a:latin typeface="Noto Sans JP" panose="020B0200000000000000" pitchFamily="50" charset="-128"/>
                <a:ea typeface="Noto Sans JP" panose="020B0200000000000000" pitchFamily="50" charset="-128"/>
              </a:rPr>
              <a:t>前方</a:t>
            </a:r>
            <a:r>
              <a:rPr kumimoji="1" lang="ja-JP" altLang="en-US" sz="900" dirty="0">
                <a:latin typeface="Noto Sans JP" panose="020B0200000000000000" pitchFamily="50" charset="-128"/>
                <a:ea typeface="Noto Sans JP" panose="020B0200000000000000" pitchFamily="50" charset="-128"/>
              </a:rPr>
              <a:t>にあるドリブラー・キッカーは、</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「ゴール方向に素早く正確にシュートする」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役割を担います。ドリブラーでボールを</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補足した後、相手ゴールまで近づき、</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キッカーを用いて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空いているゴールの方向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へとシュートを放ちます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右側</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また、ドリブラーを用いることで、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ゴールの横にあり、そのままではゴールに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入れることができないボール</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赤領域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も</a:t>
            </a:r>
            <a:r>
              <a:rPr kumimoji="1" lang="ja-JP" altLang="en-US" sz="900" b="1" dirty="0">
                <a:solidFill>
                  <a:srgbClr val="073849"/>
                </a:solidFill>
                <a:latin typeface="Noto Sans JP" panose="020B0200000000000000" pitchFamily="50" charset="-128"/>
                <a:ea typeface="Noto Sans JP" panose="020B0200000000000000" pitchFamily="50" charset="-128"/>
              </a:rPr>
              <a:t>保持したまま後ろに運ぶこと</a:t>
            </a:r>
            <a:r>
              <a:rPr kumimoji="1" lang="ja-JP" altLang="en-US" sz="900" dirty="0">
                <a:latin typeface="Noto Sans JP" panose="020B0200000000000000" pitchFamily="50" charset="-128"/>
                <a:ea typeface="Noto Sans JP" panose="020B0200000000000000" pitchFamily="50" charset="-128"/>
              </a:rPr>
              <a:t>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ゴールに向かってシュートを放つこと</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が可能になります</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図</a:t>
            </a:r>
            <a:r>
              <a:rPr kumimoji="1" lang="en-US" altLang="ja-JP" sz="900" dirty="0">
                <a:latin typeface="Noto Sans JP" panose="020B0200000000000000" pitchFamily="50" charset="-128"/>
                <a:ea typeface="Noto Sans JP" panose="020B0200000000000000" pitchFamily="50" charset="-128"/>
              </a:rPr>
              <a:t>5</a:t>
            </a:r>
            <a:r>
              <a:rPr kumimoji="1" lang="ja-JP" altLang="en-US" sz="900" dirty="0">
                <a:latin typeface="Noto Sans JP" panose="020B0200000000000000" pitchFamily="50" charset="-128"/>
                <a:ea typeface="Noto Sans JP" panose="020B0200000000000000" pitchFamily="50" charset="-128"/>
              </a:rPr>
              <a:t>左の青領域</a:t>
            </a:r>
            <a:r>
              <a:rPr kumimoji="1" lang="en-US" altLang="ja-JP" sz="900" dirty="0">
                <a:latin typeface="Noto Sans JP" panose="020B0200000000000000" pitchFamily="50" charset="-128"/>
                <a:ea typeface="Noto Sans JP" panose="020B0200000000000000" pitchFamily="50" charset="-128"/>
              </a:rPr>
              <a:t>)</a:t>
            </a:r>
            <a:r>
              <a:rPr kumimoji="1" lang="ja-JP" altLang="en-US" sz="900" dirty="0">
                <a:latin typeface="Noto Sans JP" panose="020B0200000000000000" pitchFamily="50" charset="-128"/>
                <a:ea typeface="Noto Sans JP" panose="020B0200000000000000" pitchFamily="50" charset="-128"/>
              </a:rPr>
              <a:t>。</a:t>
            </a:r>
          </a:p>
        </p:txBody>
      </p:sp>
      <p:sp>
        <p:nvSpPr>
          <p:cNvPr id="29" name="テキスト ボックス 28">
            <a:extLst>
              <a:ext uri="{FF2B5EF4-FFF2-40B4-BE49-F238E27FC236}">
                <a16:creationId xmlns:a16="http://schemas.microsoft.com/office/drawing/2014/main" id="{5293253D-376E-DFF0-A902-502E72136256}"/>
              </a:ext>
            </a:extLst>
          </p:cNvPr>
          <p:cNvSpPr txBox="1"/>
          <p:nvPr/>
        </p:nvSpPr>
        <p:spPr>
          <a:xfrm>
            <a:off x="7274225" y="6537065"/>
            <a:ext cx="4360863" cy="338554"/>
          </a:xfrm>
          <a:prstGeom prst="rect">
            <a:avLst/>
          </a:prstGeom>
          <a:noFill/>
        </p:spPr>
        <p:txBody>
          <a:bodyPr wrap="square" rtlCol="0">
            <a:spAutoFit/>
          </a:bodyPr>
          <a:lstStyle/>
          <a:p>
            <a:r>
              <a:rPr kumimoji="1" lang="ja-JP" altLang="en-US" sz="1600" b="1" dirty="0">
                <a:solidFill>
                  <a:srgbClr val="073849"/>
                </a:solidFill>
                <a:latin typeface="Noto Sans JP" panose="020B0200000000000000" pitchFamily="50" charset="-128"/>
                <a:ea typeface="Noto Sans JP" panose="020B0200000000000000" pitchFamily="50" charset="-128"/>
              </a:rPr>
              <a:t>最強のキーパー</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作</a:t>
            </a:r>
            <a:r>
              <a:rPr kumimoji="1" lang="ja-JP" altLang="en-US" sz="1100" dirty="0">
                <a:solidFill>
                  <a:schemeClr val="tx1">
                    <a:lumMod val="85000"/>
                    <a:lumOff val="15000"/>
                  </a:schemeClr>
                </a:solidFill>
                <a:latin typeface="Noto Sans JP" panose="020B0200000000000000" pitchFamily="50" charset="-128"/>
                <a:ea typeface="Noto Sans JP" panose="020B0200000000000000" pitchFamily="50" charset="-128"/>
              </a:rPr>
              <a:t>るために</a:t>
            </a:r>
            <a:endParaRPr kumimoji="1" lang="ja-JP" altLang="en-US" sz="11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0" name="テキスト ボックス 29">
            <a:extLst>
              <a:ext uri="{FF2B5EF4-FFF2-40B4-BE49-F238E27FC236}">
                <a16:creationId xmlns:a16="http://schemas.microsoft.com/office/drawing/2014/main" id="{F91EE720-0EEC-0112-4C42-BB704EBDD77C}"/>
              </a:ext>
            </a:extLst>
          </p:cNvPr>
          <p:cNvSpPr txBox="1"/>
          <p:nvPr/>
        </p:nvSpPr>
        <p:spPr>
          <a:xfrm>
            <a:off x="7296216" y="6861085"/>
            <a:ext cx="3726362" cy="3890809"/>
          </a:xfrm>
          <a:prstGeom prst="rect">
            <a:avLst/>
          </a:prstGeom>
          <a:noFill/>
        </p:spPr>
        <p:txBody>
          <a:bodyPr wrap="square" numCol="1" rtlCol="0">
            <a:spAutoFit/>
          </a:bodyPr>
          <a:lstStyle/>
          <a:p>
            <a:r>
              <a:rPr kumimoji="1" lang="ja-JP" altLang="en-US" sz="1100" b="1" dirty="0">
                <a:solidFill>
                  <a:srgbClr val="073849"/>
                </a:solidFill>
                <a:latin typeface="Noto Sans JP" panose="020B0200000000000000" pitchFamily="50" charset="-128"/>
                <a:ea typeface="Noto Sans JP" panose="020B0200000000000000" pitchFamily="50" charset="-128"/>
              </a:rPr>
              <a:t>導入</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kumimoji="1" lang="en-US" altLang="ja-JP" sz="2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lang="ja-JP" altLang="en-US" sz="800" b="0" i="0" dirty="0">
                <a:effectLst/>
                <a:latin typeface="Noto Sans JP" panose="020B0200000000000000" pitchFamily="50" charset="-128"/>
                <a:ea typeface="Noto Sans JP" panose="020B0200000000000000" pitchFamily="50" charset="-128"/>
              </a:rPr>
              <a:t>サッカー競技において、シュートを防いだり、</a:t>
            </a:r>
            <a:r>
              <a:rPr lang="ja-JP" altLang="en-US" sz="800" b="1" i="0" dirty="0">
                <a:solidFill>
                  <a:srgbClr val="073849"/>
                </a:solidFill>
                <a:effectLst/>
                <a:latin typeface="Noto Sans JP" panose="020B0200000000000000" pitchFamily="50" charset="-128"/>
                <a:ea typeface="Noto Sans JP" panose="020B0200000000000000" pitchFamily="50" charset="-128"/>
              </a:rPr>
              <a:t>プッシングを発生させてボールを相手の中立点に移動させる</a:t>
            </a:r>
            <a:r>
              <a:rPr lang="ja-JP" altLang="en-US" sz="800" b="0" i="0" dirty="0">
                <a:effectLst/>
                <a:latin typeface="Noto Sans JP" panose="020B0200000000000000" pitchFamily="50" charset="-128"/>
                <a:ea typeface="Noto Sans JP" panose="020B0200000000000000" pitchFamily="50" charset="-128"/>
              </a:rPr>
              <a:t>ことができる「キーパー」の役割は非常に重要であり、試合の勝敗を左右する存在だと</a:t>
            </a:r>
            <a:r>
              <a:rPr lang="ja-JP" altLang="en-US" sz="800" dirty="0">
                <a:latin typeface="Noto Sans JP" panose="020B0200000000000000" pitchFamily="50" charset="-128"/>
                <a:ea typeface="Noto Sans JP" panose="020B0200000000000000" pitchFamily="50" charset="-128"/>
              </a:rPr>
              <a:t>考えました</a:t>
            </a:r>
            <a:r>
              <a:rPr lang="ja-JP" altLang="en-US" sz="800" b="0" i="0" dirty="0">
                <a:effectLst/>
                <a:latin typeface="Noto Sans JP" panose="020B0200000000000000" pitchFamily="50" charset="-128"/>
                <a:ea typeface="Noto Sans JP" panose="020B0200000000000000" pitchFamily="50" charset="-128"/>
              </a:rPr>
              <a:t>。そこで、どのような守備方法がゴールを守備しやすいのか研究することにしました。</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研究内容</a:t>
            </a:r>
            <a:endParaRPr kumimoji="1" lang="en-US" altLang="ja-JP" sz="1100" b="1" dirty="0">
              <a:solidFill>
                <a:srgbClr val="073849"/>
              </a:solidFill>
              <a:latin typeface="Noto Sans JP" panose="020B0200000000000000" pitchFamily="50" charset="-128"/>
              <a:ea typeface="Noto Sans JP" panose="020B0200000000000000" pitchFamily="50" charset="-128"/>
            </a:endParaRPr>
          </a:p>
          <a:p>
            <a:endParaRPr lang="en-US" altLang="ja-JP" sz="200" dirty="0"/>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白線上でボールに対して真正面から守備する</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7)</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a:t>
            </a: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ゴールの中心・ロボット・ボールが一直線になる白線上の点で守備する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図</a:t>
            </a:r>
            <a:r>
              <a:rPr kumimoji="1" lang="en-US" altLang="ja-JP" sz="800" b="1" dirty="0">
                <a:solidFill>
                  <a:srgbClr val="073849"/>
                </a:solidFill>
                <a:latin typeface="Noto Sans JP" panose="020B0200000000000000" pitchFamily="50" charset="-128"/>
                <a:ea typeface="Noto Sans JP" panose="020B0200000000000000" pitchFamily="50" charset="-128"/>
              </a:rPr>
              <a:t>8)</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」のどちらがよりゴールを守備できるのか調べる。</a:t>
            </a:r>
            <a:endParaRPr lang="en-US" altLang="ja-JP" sz="8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b="0" i="0" dirty="0">
              <a:effectLst/>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900" dirty="0">
              <a:latin typeface="Noto Sans JP" panose="020B0200000000000000" pitchFamily="50" charset="-128"/>
              <a:ea typeface="Noto Sans JP" panose="020B0200000000000000" pitchFamily="50" charset="-128"/>
            </a:endParaRPr>
          </a:p>
          <a:p>
            <a:endParaRPr lang="en-US" altLang="ja-JP" sz="600" dirty="0">
              <a:latin typeface="Noto Sans JP" panose="020B0200000000000000" pitchFamily="50" charset="-128"/>
              <a:ea typeface="Noto Sans JP" panose="020B0200000000000000" pitchFamily="50" charset="-128"/>
            </a:endParaRPr>
          </a:p>
          <a:p>
            <a:r>
              <a:rPr kumimoji="1" lang="ja-JP" altLang="en-US" sz="1100" b="1" dirty="0">
                <a:solidFill>
                  <a:srgbClr val="073849"/>
                </a:solidFill>
                <a:latin typeface="Noto Sans JP" panose="020B0200000000000000" pitchFamily="50" charset="-128"/>
                <a:ea typeface="Noto Sans JP" panose="020B0200000000000000" pitchFamily="50" charset="-128"/>
              </a:rPr>
              <a:t>研究方法</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endParaRPr kumimoji="1" lang="en-US" altLang="ja-JP" sz="300" b="1"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①</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1100" dirty="0">
              <a:solidFill>
                <a:srgbClr val="073849"/>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rgbClr val="073849"/>
                </a:solidFill>
                <a:latin typeface="Noto Sans JP" panose="020B0200000000000000" pitchFamily="50" charset="-128"/>
                <a:ea typeface="Noto Sans JP" panose="020B0200000000000000" pitchFamily="50" charset="-128"/>
              </a:rPr>
              <a:t>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②</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でロボットを動かし、次の</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に沿って実験を行う。</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③</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つの実験結果から、どちらの方法が守備しやすいのか考察する。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研究方法は右上に続く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endParaRPr kumimoji="1" lang="en-US" altLang="ja-JP" sz="2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4" name="テキスト ボックス 33">
            <a:extLst>
              <a:ext uri="{FF2B5EF4-FFF2-40B4-BE49-F238E27FC236}">
                <a16:creationId xmlns:a16="http://schemas.microsoft.com/office/drawing/2014/main" id="{C63C2205-CE53-04C8-80F7-268C685EF077}"/>
              </a:ext>
            </a:extLst>
          </p:cNvPr>
          <p:cNvSpPr txBox="1"/>
          <p:nvPr/>
        </p:nvSpPr>
        <p:spPr>
          <a:xfrm>
            <a:off x="166518" y="283370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robot’s overview</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3" name="テキスト ボックス 2">
            <a:extLst>
              <a:ext uri="{FF2B5EF4-FFF2-40B4-BE49-F238E27FC236}">
                <a16:creationId xmlns:a16="http://schemas.microsoft.com/office/drawing/2014/main" id="{FA8586AB-D005-3AF2-EA54-C88038C3C90E}"/>
              </a:ext>
            </a:extLst>
          </p:cNvPr>
          <p:cNvSpPr txBox="1"/>
          <p:nvPr/>
        </p:nvSpPr>
        <p:spPr>
          <a:xfrm>
            <a:off x="161764" y="896148"/>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チーム概要</a:t>
            </a:r>
            <a:r>
              <a:rPr kumimoji="1" lang="ja-JP" altLang="en-US" sz="1600" b="1" dirty="0">
                <a:solidFill>
                  <a:srgbClr val="073849"/>
                </a:solidFill>
                <a:latin typeface="Noto Sans JP" panose="020B0200000000000000" pitchFamily="50" charset="-128"/>
                <a:ea typeface="Noto Sans JP" panose="020B0200000000000000" pitchFamily="50" charset="-128"/>
              </a:rPr>
              <a:t> </a:t>
            </a:r>
            <a:r>
              <a:rPr kumimoji="1" lang="en-US" altLang="ja-JP" sz="1600" b="1" dirty="0">
                <a:solidFill>
                  <a:srgbClr val="073849"/>
                </a:solidFill>
                <a:latin typeface="Noto Sans JP" panose="020B0200000000000000" pitchFamily="50" charset="-128"/>
                <a:ea typeface="Noto Sans JP" panose="020B0200000000000000" pitchFamily="50" charset="-128"/>
              </a:rPr>
              <a:t>– Munako Artemis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sp>
        <p:nvSpPr>
          <p:cNvPr id="5" name="テキスト ボックス 4">
            <a:extLst>
              <a:ext uri="{FF2B5EF4-FFF2-40B4-BE49-F238E27FC236}">
                <a16:creationId xmlns:a16="http://schemas.microsoft.com/office/drawing/2014/main" id="{630CF08D-4027-6B53-6F1D-CC6F89A0DF42}"/>
              </a:ext>
            </a:extLst>
          </p:cNvPr>
          <p:cNvSpPr txBox="1"/>
          <p:nvPr/>
        </p:nvSpPr>
        <p:spPr>
          <a:xfrm>
            <a:off x="7159457" y="903176"/>
            <a:ext cx="5997575" cy="461665"/>
          </a:xfrm>
          <a:prstGeom prst="rect">
            <a:avLst/>
          </a:prstGeom>
          <a:noFill/>
          <a:ln>
            <a:noFill/>
          </a:ln>
        </p:spPr>
        <p:txBody>
          <a:bodyPr wrap="square" rtlCol="0">
            <a:spAutoFit/>
          </a:bodyPr>
          <a:lstStyle/>
          <a:p>
            <a:r>
              <a:rPr kumimoji="1" lang="ja-JP" altLang="en-US" sz="2400" b="1" dirty="0">
                <a:solidFill>
                  <a:srgbClr val="073849"/>
                </a:solidFill>
                <a:latin typeface="Noto Sans JP" panose="020B0200000000000000" pitchFamily="50" charset="-128"/>
                <a:ea typeface="Noto Sans JP" panose="020B0200000000000000" pitchFamily="50" charset="-128"/>
              </a:rPr>
              <a:t>ロボットの特徴 </a:t>
            </a:r>
            <a:r>
              <a:rPr kumimoji="1" lang="en-US" altLang="ja-JP" sz="1600" b="1" dirty="0">
                <a:solidFill>
                  <a:srgbClr val="073849"/>
                </a:solidFill>
                <a:latin typeface="Noto Sans JP" panose="020B0200000000000000" pitchFamily="50" charset="-128"/>
                <a:ea typeface="Noto Sans JP" panose="020B0200000000000000" pitchFamily="50" charset="-128"/>
              </a:rPr>
              <a:t>– robot’s features</a:t>
            </a:r>
            <a:endParaRPr kumimoji="1" lang="ja-JP" altLang="en-US" sz="1600" dirty="0">
              <a:solidFill>
                <a:srgbClr val="073849"/>
              </a:solidFill>
              <a:latin typeface="Noto Sans JP" panose="020B0200000000000000" pitchFamily="50" charset="-128"/>
              <a:ea typeface="Noto Sans JP" panose="020B0200000000000000" pitchFamily="50" charset="-128"/>
            </a:endParaRPr>
          </a:p>
        </p:txBody>
      </p:sp>
      <p:cxnSp>
        <p:nvCxnSpPr>
          <p:cNvPr id="7" name="直線コネクタ 6">
            <a:extLst>
              <a:ext uri="{FF2B5EF4-FFF2-40B4-BE49-F238E27FC236}">
                <a16:creationId xmlns:a16="http://schemas.microsoft.com/office/drawing/2014/main" id="{6362FA04-684A-C97F-9B52-82A05ED636C2}"/>
              </a:ext>
            </a:extLst>
          </p:cNvPr>
          <p:cNvCxnSpPr>
            <a:cxnSpLocks/>
          </p:cNvCxnSpPr>
          <p:nvPr/>
        </p:nvCxnSpPr>
        <p:spPr>
          <a:xfrm>
            <a:off x="3689189" y="1108228"/>
            <a:ext cx="3422650"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8B2D02A-8CF2-8AA2-2813-D4087451FF55}"/>
              </a:ext>
            </a:extLst>
          </p:cNvPr>
          <p:cNvCxnSpPr>
            <a:cxnSpLocks/>
          </p:cNvCxnSpPr>
          <p:nvPr/>
        </p:nvCxnSpPr>
        <p:spPr>
          <a:xfrm>
            <a:off x="4354343" y="3079280"/>
            <a:ext cx="2755901"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27605D28-3ABD-7BA1-D490-D5E03AC97FE2}"/>
              </a:ext>
            </a:extLst>
          </p:cNvPr>
          <p:cNvCxnSpPr>
            <a:cxnSpLocks/>
          </p:cNvCxnSpPr>
          <p:nvPr/>
        </p:nvCxnSpPr>
        <p:spPr>
          <a:xfrm>
            <a:off x="11367732" y="1115256"/>
            <a:ext cx="3727637" cy="0"/>
          </a:xfrm>
          <a:prstGeom prst="line">
            <a:avLst/>
          </a:prstGeom>
          <a:ln w="19050">
            <a:solidFill>
              <a:srgbClr val="073849"/>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7441E8B-D077-2FDC-1670-9AF65171BF93}"/>
              </a:ext>
            </a:extLst>
          </p:cNvPr>
          <p:cNvSpPr txBox="1"/>
          <p:nvPr/>
        </p:nvSpPr>
        <p:spPr>
          <a:xfrm>
            <a:off x="218924" y="1302562"/>
            <a:ext cx="3509309" cy="1466363"/>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2024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シーズンにライトウェイトリーグで世界大会に出場し、世界大会で活躍するオープンリーグのロボットを生で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見てきました。その経験から、オープンリーグにおいてロボットが</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圧倒的</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であるために必要な要素を考え、今シーズンの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ロボットに反映させました。例えば、</a:t>
            </a:r>
            <a:r>
              <a:rPr kumimoji="1" lang="ja-JP" altLang="en-US" sz="900" b="1" dirty="0">
                <a:solidFill>
                  <a:srgbClr val="073849"/>
                </a:solidFill>
                <a:latin typeface="Noto Sans JP" panose="020B0200000000000000" pitchFamily="50" charset="-128"/>
                <a:ea typeface="Noto Sans JP" panose="020B0200000000000000" pitchFamily="50" charset="-128"/>
              </a:rPr>
              <a:t>電源基板の改良</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en-US" altLang="ja-JP" sz="900" b="1" dirty="0">
                <a:solidFill>
                  <a:srgbClr val="073849"/>
                </a:solidFill>
                <a:latin typeface="Noto Sans JP" panose="020B0200000000000000" pitchFamily="50" charset="-128"/>
                <a:ea typeface="Noto Sans JP" panose="020B0200000000000000" pitchFamily="50" charset="-128"/>
              </a:rPr>
              <a:t>6</a:t>
            </a:r>
            <a:r>
              <a:rPr kumimoji="1" lang="ja-JP" altLang="en-US" sz="900" b="1" dirty="0">
                <a:solidFill>
                  <a:srgbClr val="073849"/>
                </a:solidFill>
                <a:latin typeface="Noto Sans JP" panose="020B0200000000000000" pitchFamily="50" charset="-128"/>
                <a:ea typeface="Noto Sans JP" panose="020B0200000000000000" pitchFamily="50" charset="-128"/>
              </a:rPr>
              <a:t>方向</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カメラの搭載</a:t>
            </a:r>
            <a:r>
              <a:rPr kumimoji="1" lang="ja-JP" altLang="en-US" sz="900" dirty="0">
                <a:solidFill>
                  <a:srgbClr val="073849"/>
                </a:solidFill>
                <a:latin typeface="Noto Sans JP" panose="020B0200000000000000" pitchFamily="50" charset="-128"/>
                <a:ea typeface="Noto Sans JP" panose="020B0200000000000000" pitchFamily="50" charset="-128"/>
              </a:rPr>
              <a:t>、</a:t>
            </a:r>
            <a:r>
              <a:rPr kumimoji="1" lang="ja-JP" altLang="en-US" sz="900" b="1" dirty="0">
                <a:solidFill>
                  <a:srgbClr val="073849"/>
                </a:solidFill>
                <a:latin typeface="Noto Sans JP" panose="020B0200000000000000" pitchFamily="50" charset="-128"/>
                <a:ea typeface="Noto Sans JP" panose="020B0200000000000000" pitchFamily="50" charset="-128"/>
              </a:rPr>
              <a:t>前後のドリブラー・キッカー搭載</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などです。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また、現ルールではプッシングを利用したゴール前での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キーパーがとても強いと感じたため、</a:t>
            </a:r>
            <a:r>
              <a:rPr kumimoji="1" lang="ja-JP" altLang="en-US" sz="900" b="1" dirty="0">
                <a:solidFill>
                  <a:srgbClr val="073849"/>
                </a:solidFill>
                <a:latin typeface="Noto Sans JP" panose="020B0200000000000000" pitchFamily="50" charset="-128"/>
                <a:ea typeface="Noto Sans JP" panose="020B0200000000000000" pitchFamily="50" charset="-128"/>
              </a:rPr>
              <a:t>どのような守備の方法が</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良いのか、</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種類の方法で研究を行いました</a:t>
            </a:r>
            <a:r>
              <a:rPr kumimoji="1" lang="ja-JP" altLang="en-US" sz="900" dirty="0">
                <a:solidFill>
                  <a:srgbClr val="073849"/>
                </a:solidFill>
                <a:latin typeface="Noto Sans JP" panose="020B0200000000000000" pitchFamily="50" charset="-128"/>
                <a:ea typeface="Noto Sans JP" panose="020B0200000000000000" pitchFamily="50" charset="-128"/>
              </a:rPr>
              <a:t>。</a:t>
            </a:r>
            <a:endParaRPr kumimoji="1" lang="en-US" altLang="ja-JP" sz="900" dirty="0">
              <a:solidFill>
                <a:srgbClr val="073849"/>
              </a:solidFill>
              <a:latin typeface="Noto Sans JP" panose="020B0200000000000000" pitchFamily="50" charset="-128"/>
              <a:ea typeface="Noto Sans JP" panose="020B0200000000000000" pitchFamily="50" charset="-128"/>
            </a:endParaRPr>
          </a:p>
        </p:txBody>
      </p:sp>
      <p:grpSp>
        <p:nvGrpSpPr>
          <p:cNvPr id="40" name="グループ化 39">
            <a:extLst>
              <a:ext uri="{FF2B5EF4-FFF2-40B4-BE49-F238E27FC236}">
                <a16:creationId xmlns:a16="http://schemas.microsoft.com/office/drawing/2014/main" id="{2AA707A0-CA3F-867B-88AF-4E900C05CE07}"/>
              </a:ext>
            </a:extLst>
          </p:cNvPr>
          <p:cNvGrpSpPr/>
          <p:nvPr/>
        </p:nvGrpSpPr>
        <p:grpSpPr>
          <a:xfrm>
            <a:off x="151158" y="5306854"/>
            <a:ext cx="2356980" cy="1442462"/>
            <a:chOff x="114814" y="5306854"/>
            <a:chExt cx="2356980" cy="1442462"/>
          </a:xfrm>
        </p:grpSpPr>
        <p:sp>
          <p:nvSpPr>
            <p:cNvPr id="45" name="テキスト ボックス 44">
              <a:extLst>
                <a:ext uri="{FF2B5EF4-FFF2-40B4-BE49-F238E27FC236}">
                  <a16:creationId xmlns:a16="http://schemas.microsoft.com/office/drawing/2014/main" id="{78FBF2DD-EAA0-B46C-059D-5C9F05C6CCC5}"/>
                </a:ext>
              </a:extLst>
            </p:cNvPr>
            <p:cNvSpPr txBox="1"/>
            <p:nvPr/>
          </p:nvSpPr>
          <p:spPr>
            <a:xfrm>
              <a:off x="114814" y="5306854"/>
              <a:ext cx="1665594"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③カメラユニット</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1" name="テキスト ボックス 50">
              <a:extLst>
                <a:ext uri="{FF2B5EF4-FFF2-40B4-BE49-F238E27FC236}">
                  <a16:creationId xmlns:a16="http://schemas.microsoft.com/office/drawing/2014/main" id="{4FB4CE38-CAB4-0490-30FB-17D40644A651}"/>
                </a:ext>
              </a:extLst>
            </p:cNvPr>
            <p:cNvSpPr txBox="1"/>
            <p:nvPr/>
          </p:nvSpPr>
          <p:spPr>
            <a:xfrm>
              <a:off x="230686" y="5554072"/>
              <a:ext cx="2164346"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カメラ</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UnitV Ai Camera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x6</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2" name="テキスト ボックス 51">
              <a:extLst>
                <a:ext uri="{FF2B5EF4-FFF2-40B4-BE49-F238E27FC236}">
                  <a16:creationId xmlns:a16="http://schemas.microsoft.com/office/drawing/2014/main" id="{B9877667-81E4-41E5-1BF4-27830A635398}"/>
                </a:ext>
              </a:extLst>
            </p:cNvPr>
            <p:cNvSpPr txBox="1"/>
            <p:nvPr/>
          </p:nvSpPr>
          <p:spPr>
            <a:xfrm>
              <a:off x="153924" y="5766931"/>
              <a:ext cx="2317870" cy="98238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ゴルフボールを色認識するために、</a:t>
              </a:r>
              <a:r>
                <a:rPr kumimoji="1" lang="ja-JP" altLang="en-US" sz="800" b="1" dirty="0">
                  <a:solidFill>
                    <a:srgbClr val="073849"/>
                  </a:solidFill>
                  <a:latin typeface="Noto Sans JP" panose="020B0200000000000000" pitchFamily="50" charset="-128"/>
                  <a:ea typeface="Noto Sans JP" panose="020B0200000000000000" pitchFamily="50" charset="-128"/>
                </a:rPr>
                <a:t>比較的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低価格で入手性が高く、安定した使用感を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得られ</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UnitV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を採用しました。</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個のカメラのデータを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 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で取得し、ボールおよびゴールの角度・距離を計算してメイン基板に出力しています。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8" name="テキスト ボックス 57">
              <a:extLst>
                <a:ext uri="{FF2B5EF4-FFF2-40B4-BE49-F238E27FC236}">
                  <a16:creationId xmlns:a16="http://schemas.microsoft.com/office/drawing/2014/main" id="{D16D3D02-2979-DFD3-A528-B8102040691E}"/>
                </a:ext>
              </a:extLst>
            </p:cNvPr>
            <p:cNvSpPr txBox="1"/>
            <p:nvPr/>
          </p:nvSpPr>
          <p:spPr>
            <a:xfrm>
              <a:off x="1658089" y="5329163"/>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1349" name="グループ化 1348">
            <a:extLst>
              <a:ext uri="{FF2B5EF4-FFF2-40B4-BE49-F238E27FC236}">
                <a16:creationId xmlns:a16="http://schemas.microsoft.com/office/drawing/2014/main" id="{FA9C4742-979C-0991-D006-7B025047495A}"/>
              </a:ext>
            </a:extLst>
          </p:cNvPr>
          <p:cNvGrpSpPr/>
          <p:nvPr/>
        </p:nvGrpSpPr>
        <p:grpSpPr>
          <a:xfrm>
            <a:off x="10983967" y="2950272"/>
            <a:ext cx="4103129" cy="1106748"/>
            <a:chOff x="10990491" y="2981071"/>
            <a:chExt cx="4103129" cy="1106748"/>
          </a:xfrm>
        </p:grpSpPr>
        <p:pic>
          <p:nvPicPr>
            <p:cNvPr id="1025" name="図 1024" descr="鏡, 眺め, 座る, 車 が含まれている画像&#10;&#10;AI によって生成されたコンテンツは間違っている可能性があります。">
              <a:extLst>
                <a:ext uri="{FF2B5EF4-FFF2-40B4-BE49-F238E27FC236}">
                  <a16:creationId xmlns:a16="http://schemas.microsoft.com/office/drawing/2014/main" id="{5B9D82E4-3563-F631-427A-43932AF36F9A}"/>
                </a:ext>
              </a:extLst>
            </p:cNvPr>
            <p:cNvPicPr>
              <a:picLocks noChangeAspect="1"/>
            </p:cNvPicPr>
            <p:nvPr/>
          </p:nvPicPr>
          <p:blipFill>
            <a:blip r:embed="rId4">
              <a:extLst>
                <a:ext uri="{28A0092B-C50C-407E-A947-70E740481C1C}">
                  <a14:useLocalDpi xmlns:a14="http://schemas.microsoft.com/office/drawing/2010/main" val="0"/>
                </a:ext>
              </a:extLst>
            </a:blip>
            <a:srcRect t="40159" b="1"/>
            <a:stretch/>
          </p:blipFill>
          <p:spPr>
            <a:xfrm>
              <a:off x="11182679" y="2981071"/>
              <a:ext cx="1763282" cy="791365"/>
            </a:xfrm>
            <a:prstGeom prst="rect">
              <a:avLst/>
            </a:prstGeom>
            <a:effectLst>
              <a:outerShdw blurRad="50800" dist="50800" dir="5400000" algn="ctr" rotWithShape="0">
                <a:srgbClr val="000000">
                  <a:alpha val="10000"/>
                </a:srgbClr>
              </a:outerShdw>
            </a:effectLst>
          </p:spPr>
        </p:pic>
        <p:sp>
          <p:nvSpPr>
            <p:cNvPr id="1027" name="テキスト ボックス 1026">
              <a:extLst>
                <a:ext uri="{FF2B5EF4-FFF2-40B4-BE49-F238E27FC236}">
                  <a16:creationId xmlns:a16="http://schemas.microsoft.com/office/drawing/2014/main" id="{942989BE-DF7D-9281-B9B3-5501820D78DD}"/>
                </a:ext>
              </a:extLst>
            </p:cNvPr>
            <p:cNvSpPr txBox="1"/>
            <p:nvPr/>
          </p:nvSpPr>
          <p:spPr>
            <a:xfrm>
              <a:off x="1099049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3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全方位ミラーによるカメラの視界</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29" name="楕円 1028">
              <a:extLst>
                <a:ext uri="{FF2B5EF4-FFF2-40B4-BE49-F238E27FC236}">
                  <a16:creationId xmlns:a16="http://schemas.microsoft.com/office/drawing/2014/main" id="{EA4BB340-050A-CAA5-A986-3CB3103DF147}"/>
                </a:ext>
              </a:extLst>
            </p:cNvPr>
            <p:cNvSpPr/>
            <p:nvPr/>
          </p:nvSpPr>
          <p:spPr>
            <a:xfrm>
              <a:off x="12053257" y="3656658"/>
              <a:ext cx="114300" cy="114300"/>
            </a:xfrm>
            <a:prstGeom prst="ellipse">
              <a:avLst/>
            </a:prstGeom>
            <a:no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2" name="Picture 18">
              <a:extLst>
                <a:ext uri="{FF2B5EF4-FFF2-40B4-BE49-F238E27FC236}">
                  <a16:creationId xmlns:a16="http://schemas.microsoft.com/office/drawing/2014/main" id="{6992B581-42EF-674A-155F-16283807F4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40560"/>
            <a:stretch/>
          </p:blipFill>
          <p:spPr bwMode="auto">
            <a:xfrm>
              <a:off x="13138149" y="2984996"/>
              <a:ext cx="1763282" cy="786076"/>
            </a:xfrm>
            <a:prstGeom prst="rect">
              <a:avLst/>
            </a:prstGeom>
            <a:noFill/>
            <a:effectLst>
              <a:outerShdw blurRad="50800" dist="50800" dir="5400000" algn="ctr" rotWithShape="0">
                <a:srgbClr val="000000">
                  <a:alpha val="10000"/>
                </a:srgbClr>
              </a:outerShdw>
            </a:effectLst>
            <a:extLst>
              <a:ext uri="{909E8E84-426E-40DD-AFC4-6F175D3DCCD1}">
                <a14:hiddenFill xmlns:a14="http://schemas.microsoft.com/office/drawing/2010/main">
                  <a:solidFill>
                    <a:srgbClr val="FFFFFF"/>
                  </a:solidFill>
                </a14:hiddenFill>
              </a:ext>
            </a:extLst>
          </p:spPr>
        </p:pic>
        <p:sp>
          <p:nvSpPr>
            <p:cNvPr id="1031" name="楕円 1030">
              <a:extLst>
                <a:ext uri="{FF2B5EF4-FFF2-40B4-BE49-F238E27FC236}">
                  <a16:creationId xmlns:a16="http://schemas.microsoft.com/office/drawing/2014/main" id="{3F2D6722-C6DF-1E83-A384-28010E7FB007}"/>
                </a:ext>
              </a:extLst>
            </p:cNvPr>
            <p:cNvSpPr/>
            <p:nvPr/>
          </p:nvSpPr>
          <p:spPr>
            <a:xfrm>
              <a:off x="13929589" y="3018791"/>
              <a:ext cx="177223" cy="17722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C964E619-41FF-7AF9-A5D6-F1866F1D7573}"/>
                </a:ext>
              </a:extLst>
            </p:cNvPr>
            <p:cNvSpPr txBox="1"/>
            <p:nvPr/>
          </p:nvSpPr>
          <p:spPr>
            <a:xfrm>
              <a:off x="12945961" y="3773823"/>
              <a:ext cx="2147659" cy="207749"/>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4 6</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方向カメラによるカメラの視界</a:t>
              </a:r>
            </a:p>
          </p:txBody>
        </p:sp>
        <p:sp>
          <p:nvSpPr>
            <p:cNvPr id="1033" name="テキスト ボックス 1032">
              <a:extLst>
                <a:ext uri="{FF2B5EF4-FFF2-40B4-BE49-F238E27FC236}">
                  <a16:creationId xmlns:a16="http://schemas.microsoft.com/office/drawing/2014/main" id="{1AA9A07D-9D91-7EDB-B1D5-D458D897AEB4}"/>
                </a:ext>
              </a:extLst>
            </p:cNvPr>
            <p:cNvSpPr txBox="1"/>
            <p:nvPr/>
          </p:nvSpPr>
          <p:spPr>
            <a:xfrm>
              <a:off x="11172812" y="3890586"/>
              <a:ext cx="3727638" cy="197233"/>
            </a:xfrm>
            <a:prstGeom prst="rect">
              <a:avLst/>
            </a:prstGeom>
            <a:noFill/>
          </p:spPr>
          <p:txBody>
            <a:bodyPr wrap="square" numCol="1" rtlCol="0">
              <a:spAutoFit/>
            </a:bodyPr>
            <a:lstStyle/>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遠方にあるボールを同じ位置から撮影した。ゴルフボールをオレンジの丸で示している。</a:t>
              </a:r>
              <a:endPar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37" name="グループ化 36">
            <a:extLst>
              <a:ext uri="{FF2B5EF4-FFF2-40B4-BE49-F238E27FC236}">
                <a16:creationId xmlns:a16="http://schemas.microsoft.com/office/drawing/2014/main" id="{CC1E9445-6AB2-08DC-57CF-30DA8BBA6BC1}"/>
              </a:ext>
            </a:extLst>
          </p:cNvPr>
          <p:cNvGrpSpPr/>
          <p:nvPr/>
        </p:nvGrpSpPr>
        <p:grpSpPr>
          <a:xfrm>
            <a:off x="154677" y="6822560"/>
            <a:ext cx="2300341" cy="1507257"/>
            <a:chOff x="118333" y="6822560"/>
            <a:chExt cx="2300341" cy="1507257"/>
          </a:xfrm>
        </p:grpSpPr>
        <p:sp>
          <p:nvSpPr>
            <p:cNvPr id="55" name="テキスト ボックス 54">
              <a:extLst>
                <a:ext uri="{FF2B5EF4-FFF2-40B4-BE49-F238E27FC236}">
                  <a16:creationId xmlns:a16="http://schemas.microsoft.com/office/drawing/2014/main" id="{4379F381-F44D-B3D7-B3F4-61FF2CF91086}"/>
                </a:ext>
              </a:extLst>
            </p:cNvPr>
            <p:cNvSpPr txBox="1"/>
            <p:nvPr/>
          </p:nvSpPr>
          <p:spPr>
            <a:xfrm>
              <a:off x="118333" y="6822560"/>
              <a:ext cx="1452516"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④統合電源基板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57" name="テキスト ボックス 56">
              <a:extLst>
                <a:ext uri="{FF2B5EF4-FFF2-40B4-BE49-F238E27FC236}">
                  <a16:creationId xmlns:a16="http://schemas.microsoft.com/office/drawing/2014/main" id="{2555489A-95CE-6958-FAC5-190234655C0E}"/>
                </a:ext>
              </a:extLst>
            </p:cNvPr>
            <p:cNvSpPr txBox="1"/>
            <p:nvPr/>
          </p:nvSpPr>
          <p:spPr>
            <a:xfrm>
              <a:off x="140061" y="7090952"/>
              <a:ext cx="2278613" cy="1238865"/>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今シーズンの私たちのロボットのコンセプトである「圧倒的」に則り、</a:t>
              </a:r>
              <a:r>
                <a:rPr kumimoji="1" lang="ja-JP" altLang="en-US" sz="800" b="1" dirty="0">
                  <a:solidFill>
                    <a:srgbClr val="073849"/>
                  </a:solidFill>
                  <a:latin typeface="Noto Sans JP" panose="020B0200000000000000" pitchFamily="50" charset="-128"/>
                  <a:ea typeface="Noto Sans JP" panose="020B0200000000000000" pitchFamily="50" charset="-128"/>
                </a:rPr>
                <a:t>圧倒的な安全性を持った電源基板</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を製作しました。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バッテリーには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セル</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(11.1V)</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で容量の大きな</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Kypom 2200mAh 35c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を採用し、電源基板自体に</a:t>
              </a:r>
              <a:r>
                <a:rPr kumimoji="1" lang="ja-JP" altLang="en-US" sz="800" b="1" dirty="0">
                  <a:solidFill>
                    <a:srgbClr val="073849"/>
                  </a:solidFill>
                  <a:latin typeface="Noto Sans JP" panose="020B0200000000000000" pitchFamily="50" charset="-128"/>
                  <a:ea typeface="Noto Sans JP" panose="020B0200000000000000" pitchFamily="50" charset="-128"/>
                </a:rPr>
                <a:t>マイコン</a:t>
              </a:r>
              <a:r>
                <a:rPr kumimoji="1" lang="en-US" altLang="ja-JP" sz="800" b="1" dirty="0">
                  <a:solidFill>
                    <a:srgbClr val="073849"/>
                  </a:solidFill>
                  <a:latin typeface="Noto Sans JP" panose="020B0200000000000000" pitchFamily="50" charset="-128"/>
                  <a:ea typeface="Noto Sans JP" panose="020B0200000000000000" pitchFamily="50" charset="-128"/>
                </a:rPr>
                <a:t>(RP2040)</a:t>
              </a:r>
              <a:r>
                <a:rPr kumimoji="1" lang="ja-JP" altLang="en-US" sz="800" b="1" dirty="0">
                  <a:solidFill>
                    <a:srgbClr val="073849"/>
                  </a:solidFill>
                  <a:latin typeface="Noto Sans JP" panose="020B0200000000000000" pitchFamily="50" charset="-128"/>
                  <a:ea typeface="Noto Sans JP" panose="020B0200000000000000" pitchFamily="50" charset="-128"/>
                </a:rPr>
                <a:t>およびブザーを搭載</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することで、電圧低下の対策をしています。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詳しい情報は「ロボットの特徴」を参照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7" name="テキスト ボックス 1036">
              <a:extLst>
                <a:ext uri="{FF2B5EF4-FFF2-40B4-BE49-F238E27FC236}">
                  <a16:creationId xmlns:a16="http://schemas.microsoft.com/office/drawing/2014/main" id="{E1FD7233-9099-6F4F-7603-A4EB1FE1EFD1}"/>
                </a:ext>
              </a:extLst>
            </p:cNvPr>
            <p:cNvSpPr txBox="1"/>
            <p:nvPr/>
          </p:nvSpPr>
          <p:spPr>
            <a:xfrm>
              <a:off x="1658089" y="6839655"/>
              <a:ext cx="642703" cy="243677"/>
            </a:xfrm>
            <a:prstGeom prst="rect">
              <a:avLst/>
            </a:prstGeom>
            <a:solidFill>
              <a:srgbClr val="FFCFCF"/>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各基板に</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12V</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を供給</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048" name="テキスト ボックス 1047">
            <a:extLst>
              <a:ext uri="{FF2B5EF4-FFF2-40B4-BE49-F238E27FC236}">
                <a16:creationId xmlns:a16="http://schemas.microsoft.com/office/drawing/2014/main" id="{C7E7B241-A58A-A8A3-017A-9D336A4A28EB}"/>
              </a:ext>
            </a:extLst>
          </p:cNvPr>
          <p:cNvSpPr txBox="1"/>
          <p:nvPr/>
        </p:nvSpPr>
        <p:spPr>
          <a:xfrm>
            <a:off x="11315474" y="4133150"/>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49" name="テキスト ボックス 1048">
            <a:extLst>
              <a:ext uri="{FF2B5EF4-FFF2-40B4-BE49-F238E27FC236}">
                <a16:creationId xmlns:a16="http://schemas.microsoft.com/office/drawing/2014/main" id="{6B1125AF-8B2C-7060-D79A-07B2FBFC2220}"/>
              </a:ext>
            </a:extLst>
          </p:cNvPr>
          <p:cNvSpPr txBox="1"/>
          <p:nvPr/>
        </p:nvSpPr>
        <p:spPr>
          <a:xfrm>
            <a:off x="9745699" y="6551152"/>
            <a:ext cx="1089419" cy="241132"/>
          </a:xfrm>
          <a:prstGeom prst="rect">
            <a:avLst/>
          </a:prstGeom>
          <a:solidFill>
            <a:srgbClr val="B7FFC5"/>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ソフトウェア</a:t>
            </a:r>
          </a:p>
        </p:txBody>
      </p:sp>
      <p:sp>
        <p:nvSpPr>
          <p:cNvPr id="1050" name="テキスト ボックス 1049">
            <a:extLst>
              <a:ext uri="{FF2B5EF4-FFF2-40B4-BE49-F238E27FC236}">
                <a16:creationId xmlns:a16="http://schemas.microsoft.com/office/drawing/2014/main" id="{31010FF9-2ACA-6F83-A63F-36CB9525732A}"/>
              </a:ext>
            </a:extLst>
          </p:cNvPr>
          <p:cNvSpPr txBox="1"/>
          <p:nvPr/>
        </p:nvSpPr>
        <p:spPr>
          <a:xfrm>
            <a:off x="10890903" y="6551152"/>
            <a:ext cx="589882" cy="241132"/>
          </a:xfrm>
          <a:prstGeom prst="rect">
            <a:avLst/>
          </a:prstGeom>
          <a:solidFill>
            <a:srgbClr val="FFB7F6"/>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研究</a:t>
            </a:r>
          </a:p>
        </p:txBody>
      </p:sp>
      <p:grpSp>
        <p:nvGrpSpPr>
          <p:cNvPr id="44" name="グループ化 43">
            <a:extLst>
              <a:ext uri="{FF2B5EF4-FFF2-40B4-BE49-F238E27FC236}">
                <a16:creationId xmlns:a16="http://schemas.microsoft.com/office/drawing/2014/main" id="{8F30DFE5-0F34-0DA8-0E4B-1A5D148E8E1A}"/>
              </a:ext>
            </a:extLst>
          </p:cNvPr>
          <p:cNvGrpSpPr/>
          <p:nvPr/>
        </p:nvGrpSpPr>
        <p:grpSpPr>
          <a:xfrm>
            <a:off x="154677" y="3305287"/>
            <a:ext cx="3480256" cy="1938680"/>
            <a:chOff x="118333" y="3305287"/>
            <a:chExt cx="3480256" cy="1938680"/>
          </a:xfrm>
        </p:grpSpPr>
        <p:sp>
          <p:nvSpPr>
            <p:cNvPr id="1045" name="テキスト ボックス 1044">
              <a:extLst>
                <a:ext uri="{FF2B5EF4-FFF2-40B4-BE49-F238E27FC236}">
                  <a16:creationId xmlns:a16="http://schemas.microsoft.com/office/drawing/2014/main" id="{3FEDF277-9BCB-510A-11DB-3CA74BA0E158}"/>
                </a:ext>
              </a:extLst>
            </p:cNvPr>
            <p:cNvSpPr txBox="1"/>
            <p:nvPr/>
          </p:nvSpPr>
          <p:spPr>
            <a:xfrm>
              <a:off x="118333" y="3305287"/>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①メイン基板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2" name="テキスト ボックス 1051">
              <a:extLst>
                <a:ext uri="{FF2B5EF4-FFF2-40B4-BE49-F238E27FC236}">
                  <a16:creationId xmlns:a16="http://schemas.microsoft.com/office/drawing/2014/main" id="{D5786293-FB29-95DB-3581-963FB69F30DF}"/>
                </a:ext>
              </a:extLst>
            </p:cNvPr>
            <p:cNvSpPr txBox="1"/>
            <p:nvPr/>
          </p:nvSpPr>
          <p:spPr>
            <a:xfrm>
              <a:off x="254327" y="3565211"/>
              <a:ext cx="3100759"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メインマイコン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Teensy 4.0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処理用マイコン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p>
          </p:txBody>
        </p:sp>
        <p:sp>
          <p:nvSpPr>
            <p:cNvPr id="1053" name="テキスト ボックス 1052">
              <a:extLst>
                <a:ext uri="{FF2B5EF4-FFF2-40B4-BE49-F238E27FC236}">
                  <a16:creationId xmlns:a16="http://schemas.microsoft.com/office/drawing/2014/main" id="{15613864-3924-52B8-E377-A0B63ED514CC}"/>
                </a:ext>
              </a:extLst>
            </p:cNvPr>
            <p:cNvSpPr txBox="1"/>
            <p:nvPr/>
          </p:nvSpPr>
          <p:spPr>
            <a:xfrm>
              <a:off x="147144" y="3748558"/>
              <a:ext cx="3451445" cy="1495409"/>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メインマイコンには昨年度から引き続き</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Teensy4.0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を採用しています。マイコンの値段に対して、</a:t>
              </a:r>
              <a:r>
                <a:rPr kumimoji="1" lang="ja-JP" altLang="en-US" sz="800" b="1" dirty="0">
                  <a:solidFill>
                    <a:srgbClr val="073849"/>
                  </a:solidFill>
                  <a:latin typeface="Noto Sans JP" panose="020B0200000000000000" pitchFamily="50" charset="-128"/>
                  <a:ea typeface="Noto Sans JP" panose="020B0200000000000000" pitchFamily="50" charset="-128"/>
                </a:rPr>
                <a:t>シリアルの数が多く、処理速度が高い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ことなどコストパフォーマンスが高いことから採用しています。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メインマイコンでは、カメラ・ラインセンサ・電源基板・無線モジュールからの情報を受け取り、モータードライバ・</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モジュールにデータを出力しています。</a:t>
              </a:r>
              <a:r>
                <a:rPr kumimoji="1" lang="ja-JP" altLang="en-US" sz="800" b="1" dirty="0">
                  <a:solidFill>
                    <a:srgbClr val="073849"/>
                  </a:solidFill>
                  <a:latin typeface="Noto Sans JP" panose="020B0200000000000000" pitchFamily="50" charset="-128"/>
                  <a:ea typeface="Noto Sans JP" panose="020B0200000000000000" pitchFamily="50" charset="-128"/>
                </a:rPr>
                <a:t>アタッカー・ディフェンダーのプログラムが</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台共に搭載されている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ため、プログラムを書き込むことなく</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つの役割を切り替えることができます。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また、赤外線で距離を計測することができる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ToF</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16</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個搭載しています。周囲の物体までの距離を計測し、距離が近いところはロボットがいると判断し、</a:t>
              </a:r>
              <a:r>
                <a:rPr kumimoji="1" lang="ja-JP" altLang="en-US" sz="800" b="1" dirty="0">
                  <a:solidFill>
                    <a:srgbClr val="073849"/>
                  </a:solidFill>
                  <a:latin typeface="Noto Sans JP" panose="020B0200000000000000" pitchFamily="50" charset="-128"/>
                  <a:ea typeface="Noto Sans JP" panose="020B0200000000000000" pitchFamily="50" charset="-128"/>
                </a:rPr>
                <a:t>その部分を避けてボールを運搬することができます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a:t>
              </a:r>
            </a:p>
          </p:txBody>
        </p:sp>
      </p:grpSp>
      <p:grpSp>
        <p:nvGrpSpPr>
          <p:cNvPr id="24" name="グループ化 23">
            <a:extLst>
              <a:ext uri="{FF2B5EF4-FFF2-40B4-BE49-F238E27FC236}">
                <a16:creationId xmlns:a16="http://schemas.microsoft.com/office/drawing/2014/main" id="{65775678-914E-948F-BCB1-240CFF1BC229}"/>
              </a:ext>
            </a:extLst>
          </p:cNvPr>
          <p:cNvGrpSpPr/>
          <p:nvPr/>
        </p:nvGrpSpPr>
        <p:grpSpPr>
          <a:xfrm>
            <a:off x="137857" y="8249341"/>
            <a:ext cx="3656100" cy="2401627"/>
            <a:chOff x="101513" y="8249341"/>
            <a:chExt cx="3656100" cy="2401627"/>
          </a:xfrm>
        </p:grpSpPr>
        <p:sp>
          <p:nvSpPr>
            <p:cNvPr id="1035" name="テキスト ボックス 1034">
              <a:extLst>
                <a:ext uri="{FF2B5EF4-FFF2-40B4-BE49-F238E27FC236}">
                  <a16:creationId xmlns:a16="http://schemas.microsoft.com/office/drawing/2014/main" id="{21EC6FC0-CDAE-9A73-F798-2B2DB25C310B}"/>
                </a:ext>
              </a:extLst>
            </p:cNvPr>
            <p:cNvSpPr txBox="1"/>
            <p:nvPr/>
          </p:nvSpPr>
          <p:spPr>
            <a:xfrm>
              <a:off x="101513" y="8249341"/>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⑥キッカー・ドリブラー</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9" name="テキスト ボックス 1038">
              <a:extLst>
                <a:ext uri="{FF2B5EF4-FFF2-40B4-BE49-F238E27FC236}">
                  <a16:creationId xmlns:a16="http://schemas.microsoft.com/office/drawing/2014/main" id="{E5428EAA-7ADF-4CC9-989A-C51A93806363}"/>
                </a:ext>
              </a:extLst>
            </p:cNvPr>
            <p:cNvSpPr txBox="1"/>
            <p:nvPr/>
          </p:nvSpPr>
          <p:spPr>
            <a:xfrm>
              <a:off x="2671931" y="8258530"/>
              <a:ext cx="685506"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ボールを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運搬・キック</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1" name="テキスト ボックス 1040">
              <a:extLst>
                <a:ext uri="{FF2B5EF4-FFF2-40B4-BE49-F238E27FC236}">
                  <a16:creationId xmlns:a16="http://schemas.microsoft.com/office/drawing/2014/main" id="{87137DBF-48C2-5F63-80F2-9D5AEDC415F9}"/>
                </a:ext>
              </a:extLst>
            </p:cNvPr>
            <p:cNvSpPr txBox="1"/>
            <p:nvPr/>
          </p:nvSpPr>
          <p:spPr>
            <a:xfrm>
              <a:off x="230685" y="8441956"/>
              <a:ext cx="3273889"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CB1029 </a:t>
              </a:r>
              <a:r>
                <a:rPr kumimoji="1" lang="en-US" altLang="ja-JP" sz="700" b="1" dirty="0">
                  <a:solidFill>
                    <a:srgbClr val="073849"/>
                  </a:solidFill>
                  <a:latin typeface="Noto Sans JP" panose="020B0200000000000000" pitchFamily="50" charset="-128"/>
                  <a:ea typeface="Noto Sans JP" panose="020B0200000000000000" pitchFamily="50" charset="-128"/>
                </a:rPr>
                <a:t>(</a:t>
              </a:r>
              <a:r>
                <a:rPr kumimoji="1" lang="ja-JP" altLang="en-US" sz="700" b="1" dirty="0">
                  <a:solidFill>
                    <a:srgbClr val="073849"/>
                  </a:solidFill>
                  <a:latin typeface="Noto Sans JP" panose="020B0200000000000000" pitchFamily="50" charset="-128"/>
                  <a:ea typeface="Noto Sans JP" panose="020B0200000000000000" pitchFamily="50" charset="-128"/>
                </a:rPr>
                <a:t>タカハ機工</a:t>
              </a:r>
              <a:r>
                <a:rPr kumimoji="1" lang="en-US" altLang="ja-JP" sz="700" b="1" dirty="0">
                  <a:solidFill>
                    <a:srgbClr val="073849"/>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x2  </a:t>
              </a:r>
              <a:r>
                <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rPr>
                <a:t>48V</a:t>
              </a: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に昇圧して使用</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 : </a:t>
              </a:r>
              <a:r>
                <a:rPr lang="en-US" altLang="ja-JP" sz="900" b="1" i="0" dirty="0">
                  <a:solidFill>
                    <a:srgbClr val="073849"/>
                  </a:solidFill>
                  <a:effectLst/>
                  <a:latin typeface="Noto Sans JP" panose="020B0200000000000000" pitchFamily="50" charset="-128"/>
                  <a:ea typeface="Noto Sans JP" panose="020B0200000000000000" pitchFamily="50" charset="-128"/>
                </a:rPr>
                <a:t>Mini 1525 3500KV </a:t>
              </a:r>
              <a:r>
                <a:rPr lang="en-US" altLang="ja-JP" sz="800" i="0" dirty="0">
                  <a:solidFill>
                    <a:schemeClr val="tx1">
                      <a:lumMod val="85000"/>
                      <a:lumOff val="15000"/>
                    </a:schemeClr>
                  </a:solidFill>
                  <a:effectLst/>
                  <a:latin typeface="Noto Sans JP" panose="020B0200000000000000" pitchFamily="50" charset="-128"/>
                  <a:ea typeface="Noto Sans JP" panose="020B0200000000000000" pitchFamily="50" charset="-128"/>
                </a:rPr>
                <a:t>x2</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43" name="テキスト ボックス 1042">
              <a:extLst>
                <a:ext uri="{FF2B5EF4-FFF2-40B4-BE49-F238E27FC236}">
                  <a16:creationId xmlns:a16="http://schemas.microsoft.com/office/drawing/2014/main" id="{B48753A6-30FE-52C7-1856-BF23D486101E}"/>
                </a:ext>
              </a:extLst>
            </p:cNvPr>
            <p:cNvSpPr txBox="1"/>
            <p:nvPr/>
          </p:nvSpPr>
          <p:spPr>
            <a:xfrm>
              <a:off x="154802" y="8770838"/>
              <a:ext cx="3602811" cy="1880130"/>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私たちのロボットには前後にドリブラーとキッカーを搭載しています。ボールをキックするキッカーについて、オープンリーグではロボットの</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直径の制限が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であるため、</a:t>
              </a:r>
              <a:r>
                <a:rPr kumimoji="1" lang="ja-JP" altLang="en-US" sz="800" b="1" dirty="0">
                  <a:solidFill>
                    <a:srgbClr val="073849"/>
                  </a:solidFill>
                  <a:latin typeface="Noto Sans JP" panose="020B0200000000000000" pitchFamily="50" charset="-128"/>
                  <a:ea typeface="Noto Sans JP" panose="020B0200000000000000" pitchFamily="50" charset="-128"/>
                </a:rPr>
                <a:t>ライトウェイトで使用していたソレノイド</a:t>
              </a:r>
              <a:r>
                <a:rPr kumimoji="1" lang="en-US" altLang="ja-JP" sz="800" b="1" dirty="0">
                  <a:solidFill>
                    <a:srgbClr val="073849"/>
                  </a:solidFill>
                  <a:latin typeface="Noto Sans JP" panose="020B0200000000000000" pitchFamily="50" charset="-128"/>
                  <a:ea typeface="Noto Sans JP" panose="020B0200000000000000" pitchFamily="50" charset="-128"/>
                </a:rPr>
                <a:t>(CB1037)</a:t>
              </a:r>
              <a:r>
                <a:rPr kumimoji="1" lang="ja-JP" altLang="en-US" sz="800" b="1" dirty="0">
                  <a:solidFill>
                    <a:srgbClr val="073849"/>
                  </a:solidFill>
                  <a:latin typeface="Noto Sans JP" panose="020B0200000000000000" pitchFamily="50" charset="-128"/>
                  <a:ea typeface="Noto Sans JP" panose="020B0200000000000000" pitchFamily="50" charset="-128"/>
                </a:rPr>
                <a:t>より</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回り小さい</a:t>
              </a:r>
              <a:r>
                <a:rPr kumimoji="1" lang="en-US" altLang="ja-JP" sz="800" b="1" dirty="0">
                  <a:solidFill>
                    <a:srgbClr val="073849"/>
                  </a:solidFill>
                  <a:latin typeface="Noto Sans JP" panose="020B0200000000000000" pitchFamily="50" charset="-128"/>
                  <a:ea typeface="Noto Sans JP" panose="020B0200000000000000" pitchFamily="50" charset="-128"/>
                </a:rPr>
                <a:t>CB1029</a:t>
              </a:r>
              <a:r>
                <a:rPr kumimoji="1" lang="ja-JP" altLang="en-US" sz="800" b="1" dirty="0">
                  <a:solidFill>
                    <a:srgbClr val="073849"/>
                  </a:solidFill>
                  <a:latin typeface="Noto Sans JP" panose="020B0200000000000000" pitchFamily="50" charset="-128"/>
                  <a:ea typeface="Noto Sans JP" panose="020B0200000000000000" pitchFamily="50" charset="-128"/>
                </a:rPr>
                <a:t>を採用しています</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。キッカーの回路では、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PchMOSFET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NchMOSFET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を利用してコンデンサの充電部分と</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ソレノイドの駆動部分を分離し、ノイズを低減しています。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また、ボールを運搬するためのドリブラー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を採用することで、</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よりも</a:t>
              </a:r>
              <a:r>
                <a:rPr kumimoji="1" lang="ja-JP" altLang="en-US" sz="800" b="1" dirty="0">
                  <a:solidFill>
                    <a:srgbClr val="073849"/>
                  </a:solidFill>
                  <a:latin typeface="Noto Sans JP" panose="020B0200000000000000" pitchFamily="50" charset="-128"/>
                  <a:ea typeface="Noto Sans JP" panose="020B0200000000000000" pitchFamily="50" charset="-128"/>
                </a:rPr>
                <a:t>ドリブラー部分を小型化する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できました。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ロボットのメンテナンス性を向上させる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a:t>
              </a:r>
              <a:r>
                <a:rPr kumimoji="1" lang="ja-JP" altLang="en-US" sz="800" b="1" dirty="0">
                  <a:solidFill>
                    <a:srgbClr val="073849"/>
                  </a:solidFill>
                  <a:latin typeface="Noto Sans JP" panose="020B0200000000000000" pitchFamily="50" charset="-128"/>
                  <a:ea typeface="Noto Sans JP" panose="020B0200000000000000" pitchFamily="50" charset="-128"/>
                </a:rPr>
                <a:t>ロボット下部のネジ</a:t>
              </a:r>
              <a:r>
                <a:rPr kumimoji="1" lang="en-US" altLang="ja-JP" sz="800" b="1" dirty="0">
                  <a:solidFill>
                    <a:srgbClr val="073849"/>
                  </a:solidFill>
                  <a:latin typeface="Noto Sans JP" panose="020B0200000000000000" pitchFamily="50" charset="-128"/>
                  <a:ea typeface="Noto Sans JP" panose="020B0200000000000000" pitchFamily="50" charset="-128"/>
                </a:rPr>
                <a:t>4</a:t>
              </a:r>
              <a:r>
                <a:rPr kumimoji="1" lang="ja-JP" altLang="en-US" sz="800" b="1" dirty="0">
                  <a:solidFill>
                    <a:srgbClr val="073849"/>
                  </a:solidFill>
                  <a:latin typeface="Noto Sans JP" panose="020B0200000000000000" pitchFamily="50" charset="-128"/>
                  <a:ea typeface="Noto Sans JP" panose="020B0200000000000000" pitchFamily="50" charset="-128"/>
                </a:rPr>
                <a:t>個を外すだけ</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でこのユニットにアクセスすることが</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できる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ように設計しました。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grpSp>
        <p:nvGrpSpPr>
          <p:cNvPr id="59" name="グループ化 58">
            <a:extLst>
              <a:ext uri="{FF2B5EF4-FFF2-40B4-BE49-F238E27FC236}">
                <a16:creationId xmlns:a16="http://schemas.microsoft.com/office/drawing/2014/main" id="{63DEA606-A8B7-69AE-5C4D-BC151F1AE793}"/>
              </a:ext>
            </a:extLst>
          </p:cNvPr>
          <p:cNvGrpSpPr/>
          <p:nvPr/>
        </p:nvGrpSpPr>
        <p:grpSpPr>
          <a:xfrm>
            <a:off x="4593727" y="5325961"/>
            <a:ext cx="2586438" cy="2849052"/>
            <a:chOff x="4557383" y="5325961"/>
            <a:chExt cx="2586438" cy="2849052"/>
          </a:xfrm>
        </p:grpSpPr>
        <p:sp>
          <p:nvSpPr>
            <p:cNvPr id="13" name="テキスト ボックス 12">
              <a:extLst>
                <a:ext uri="{FF2B5EF4-FFF2-40B4-BE49-F238E27FC236}">
                  <a16:creationId xmlns:a16="http://schemas.microsoft.com/office/drawing/2014/main" id="{F151DA4F-5399-BB5D-A66C-8340A63170F0}"/>
                </a:ext>
              </a:extLst>
            </p:cNvPr>
            <p:cNvSpPr txBox="1"/>
            <p:nvPr/>
          </p:nvSpPr>
          <p:spPr>
            <a:xfrm>
              <a:off x="4601529" y="5910226"/>
              <a:ext cx="2542292" cy="2264787"/>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サッカー競技において、白線の外に出てしまうことで、試合に参加できる時間が短くなることであるため非常に不利な状況となります。そのため、白線を正確に素早く認識するために非常に多くのセンサを円形に搭載しています。円形に搭載することで、複数のセンサーが反応した際に、各センサーの角度をベクトル合成し、</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「白線の外に出ない」</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角度を簡単に算出する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また、キーパーでは</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反応しているセンサー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の角度を用いることで、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ゴール前の白線上で</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ライントレースを</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しながらゴールを守る</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9" name="テキスト ボックス 8">
              <a:extLst>
                <a:ext uri="{FF2B5EF4-FFF2-40B4-BE49-F238E27FC236}">
                  <a16:creationId xmlns:a16="http://schemas.microsoft.com/office/drawing/2014/main" id="{74B5A8E7-E0FF-6BAF-B956-7DBDDDDB9103}"/>
                </a:ext>
              </a:extLst>
            </p:cNvPr>
            <p:cNvSpPr txBox="1"/>
            <p:nvPr/>
          </p:nvSpPr>
          <p:spPr>
            <a:xfrm>
              <a:off x="4557383" y="5325961"/>
              <a:ext cx="1454490"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⑤ラインセンサ</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380BD9B-0359-CFB5-E205-87E6FC12B21F}"/>
                </a:ext>
              </a:extLst>
            </p:cNvPr>
            <p:cNvSpPr txBox="1"/>
            <p:nvPr/>
          </p:nvSpPr>
          <p:spPr>
            <a:xfrm>
              <a:off x="5972446" y="5355890"/>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8" name="テキスト ボックス 17">
              <a:extLst>
                <a:ext uri="{FF2B5EF4-FFF2-40B4-BE49-F238E27FC236}">
                  <a16:creationId xmlns:a16="http://schemas.microsoft.com/office/drawing/2014/main" id="{825E3210-E762-25A0-E254-EB1080EDB4CC}"/>
                </a:ext>
              </a:extLst>
            </p:cNvPr>
            <p:cNvSpPr txBox="1"/>
            <p:nvPr/>
          </p:nvSpPr>
          <p:spPr>
            <a:xfrm>
              <a:off x="4750301" y="5573179"/>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NJL7502R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x32</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マイコン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RP2040</a:t>
              </a:r>
              <a:endParaRPr kumimoji="1" lang="ja-JP" altLang="en-US" sz="900" b="1" dirty="0">
                <a:solidFill>
                  <a:srgbClr val="073849"/>
                </a:solidFill>
                <a:latin typeface="Noto Sans JP" panose="020B0200000000000000" pitchFamily="50" charset="-128"/>
                <a:ea typeface="Noto Sans JP" panose="020B0200000000000000" pitchFamily="50" charset="-128"/>
              </a:endParaRPr>
            </a:p>
          </p:txBody>
        </p:sp>
      </p:grpSp>
      <p:grpSp>
        <p:nvGrpSpPr>
          <p:cNvPr id="1351" name="グループ化 1350">
            <a:extLst>
              <a:ext uri="{FF2B5EF4-FFF2-40B4-BE49-F238E27FC236}">
                <a16:creationId xmlns:a16="http://schemas.microsoft.com/office/drawing/2014/main" id="{1F5CDD38-D2A4-2B25-EC74-24333EDD93A3}"/>
              </a:ext>
            </a:extLst>
          </p:cNvPr>
          <p:cNvGrpSpPr/>
          <p:nvPr/>
        </p:nvGrpSpPr>
        <p:grpSpPr>
          <a:xfrm>
            <a:off x="2320796" y="5376362"/>
            <a:ext cx="2342713" cy="2907199"/>
            <a:chOff x="2329962" y="5335940"/>
            <a:chExt cx="2342713" cy="2907199"/>
          </a:xfrm>
        </p:grpSpPr>
        <p:pic>
          <p:nvPicPr>
            <p:cNvPr id="1026" name="Picture 2">
              <a:extLst>
                <a:ext uri="{FF2B5EF4-FFF2-40B4-BE49-F238E27FC236}">
                  <a16:creationId xmlns:a16="http://schemas.microsoft.com/office/drawing/2014/main" id="{8FCF2CA4-E94E-77F5-0DAB-C569CB6744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39" t="4511" r="16444" b="4697"/>
            <a:stretch/>
          </p:blipFill>
          <p:spPr bwMode="auto">
            <a:xfrm flipH="1">
              <a:off x="2576051" y="5335940"/>
              <a:ext cx="2057766" cy="262050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グループ化 38">
              <a:extLst>
                <a:ext uri="{FF2B5EF4-FFF2-40B4-BE49-F238E27FC236}">
                  <a16:creationId xmlns:a16="http://schemas.microsoft.com/office/drawing/2014/main" id="{5EF68C59-183C-CD50-FEE9-98E31C3E0DE5}"/>
                </a:ext>
              </a:extLst>
            </p:cNvPr>
            <p:cNvGrpSpPr/>
            <p:nvPr/>
          </p:nvGrpSpPr>
          <p:grpSpPr>
            <a:xfrm>
              <a:off x="2504072" y="6532765"/>
              <a:ext cx="941738" cy="396673"/>
              <a:chOff x="2504072" y="6532765"/>
              <a:chExt cx="941738" cy="396673"/>
            </a:xfrm>
          </p:grpSpPr>
          <p:sp>
            <p:nvSpPr>
              <p:cNvPr id="21" name="テキスト ボックス 20">
                <a:extLst>
                  <a:ext uri="{FF2B5EF4-FFF2-40B4-BE49-F238E27FC236}">
                    <a16:creationId xmlns:a16="http://schemas.microsoft.com/office/drawing/2014/main" id="{CB952610-9C63-D2C7-10F7-5C9E15D4DE9B}"/>
                  </a:ext>
                </a:extLst>
              </p:cNvPr>
              <p:cNvSpPr txBox="1"/>
              <p:nvPr/>
            </p:nvSpPr>
            <p:spPr>
              <a:xfrm>
                <a:off x="2504072" y="653276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①</a:t>
                </a:r>
              </a:p>
            </p:txBody>
          </p:sp>
          <p:cxnSp>
            <p:nvCxnSpPr>
              <p:cNvPr id="23" name="直線コネクタ 22">
                <a:extLst>
                  <a:ext uri="{FF2B5EF4-FFF2-40B4-BE49-F238E27FC236}">
                    <a16:creationId xmlns:a16="http://schemas.microsoft.com/office/drawing/2014/main" id="{4FD86E27-83B7-0E86-A3F6-5896432A93D1}"/>
                  </a:ext>
                </a:extLst>
              </p:cNvPr>
              <p:cNvCxnSpPr>
                <a:cxnSpLocks/>
              </p:cNvCxnSpPr>
              <p:nvPr/>
            </p:nvCxnSpPr>
            <p:spPr>
              <a:xfrm>
                <a:off x="2765461" y="6693699"/>
                <a:ext cx="680349" cy="235739"/>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グループ化 40">
              <a:extLst>
                <a:ext uri="{FF2B5EF4-FFF2-40B4-BE49-F238E27FC236}">
                  <a16:creationId xmlns:a16="http://schemas.microsoft.com/office/drawing/2014/main" id="{C85ED74E-82C3-619F-EE77-37522ED07264}"/>
                </a:ext>
              </a:extLst>
            </p:cNvPr>
            <p:cNvGrpSpPr/>
            <p:nvPr/>
          </p:nvGrpSpPr>
          <p:grpSpPr>
            <a:xfrm>
              <a:off x="2757699" y="5729826"/>
              <a:ext cx="557001" cy="489710"/>
              <a:chOff x="2541965" y="6477564"/>
              <a:chExt cx="557001" cy="489710"/>
            </a:xfrm>
          </p:grpSpPr>
          <p:sp>
            <p:nvSpPr>
              <p:cNvPr id="42" name="テキスト ボックス 41">
                <a:extLst>
                  <a:ext uri="{FF2B5EF4-FFF2-40B4-BE49-F238E27FC236}">
                    <a16:creationId xmlns:a16="http://schemas.microsoft.com/office/drawing/2014/main" id="{92021BF2-EE50-D624-743B-BCA734B2B93D}"/>
                  </a:ext>
                </a:extLst>
              </p:cNvPr>
              <p:cNvSpPr txBox="1"/>
              <p:nvPr/>
            </p:nvSpPr>
            <p:spPr>
              <a:xfrm>
                <a:off x="2541965" y="647756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②</a:t>
                </a:r>
              </a:p>
            </p:txBody>
          </p:sp>
          <p:cxnSp>
            <p:nvCxnSpPr>
              <p:cNvPr id="43" name="直線コネクタ 42">
                <a:extLst>
                  <a:ext uri="{FF2B5EF4-FFF2-40B4-BE49-F238E27FC236}">
                    <a16:creationId xmlns:a16="http://schemas.microsoft.com/office/drawing/2014/main" id="{EAD26918-9D56-40BE-554B-4E2E44DCF9C5}"/>
                  </a:ext>
                </a:extLst>
              </p:cNvPr>
              <p:cNvCxnSpPr>
                <a:cxnSpLocks/>
              </p:cNvCxnSpPr>
              <p:nvPr/>
            </p:nvCxnSpPr>
            <p:spPr>
              <a:xfrm>
                <a:off x="2765461" y="6693699"/>
                <a:ext cx="333505" cy="27357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6" name="グループ化 45">
              <a:extLst>
                <a:ext uri="{FF2B5EF4-FFF2-40B4-BE49-F238E27FC236}">
                  <a16:creationId xmlns:a16="http://schemas.microsoft.com/office/drawing/2014/main" id="{F4E01BB6-5805-570F-B371-8E974B577ABE}"/>
                </a:ext>
              </a:extLst>
            </p:cNvPr>
            <p:cNvGrpSpPr/>
            <p:nvPr/>
          </p:nvGrpSpPr>
          <p:grpSpPr>
            <a:xfrm>
              <a:off x="3383748" y="5678636"/>
              <a:ext cx="350003" cy="922189"/>
              <a:chOff x="2589994" y="6465235"/>
              <a:chExt cx="350003" cy="922189"/>
            </a:xfrm>
          </p:grpSpPr>
          <p:sp>
            <p:nvSpPr>
              <p:cNvPr id="47" name="テキスト ボックス 46">
                <a:extLst>
                  <a:ext uri="{FF2B5EF4-FFF2-40B4-BE49-F238E27FC236}">
                    <a16:creationId xmlns:a16="http://schemas.microsoft.com/office/drawing/2014/main" id="{466DA58D-6478-6E26-2E6C-037EB6A8B736}"/>
                  </a:ext>
                </a:extLst>
              </p:cNvPr>
              <p:cNvSpPr txBox="1"/>
              <p:nvPr/>
            </p:nvSpPr>
            <p:spPr>
              <a:xfrm>
                <a:off x="2589994" y="6465235"/>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③</a:t>
                </a:r>
              </a:p>
            </p:txBody>
          </p:sp>
          <p:cxnSp>
            <p:nvCxnSpPr>
              <p:cNvPr id="56" name="直線コネクタ 55">
                <a:extLst>
                  <a:ext uri="{FF2B5EF4-FFF2-40B4-BE49-F238E27FC236}">
                    <a16:creationId xmlns:a16="http://schemas.microsoft.com/office/drawing/2014/main" id="{4D715F8C-BACF-227E-8B8D-7BF054AB516B}"/>
                  </a:ext>
                </a:extLst>
              </p:cNvPr>
              <p:cNvCxnSpPr>
                <a:cxnSpLocks/>
              </p:cNvCxnSpPr>
              <p:nvPr/>
            </p:nvCxnSpPr>
            <p:spPr>
              <a:xfrm flipH="1">
                <a:off x="2673526" y="6693699"/>
                <a:ext cx="91935" cy="69372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61" name="グループ化 60">
              <a:extLst>
                <a:ext uri="{FF2B5EF4-FFF2-40B4-BE49-F238E27FC236}">
                  <a16:creationId xmlns:a16="http://schemas.microsoft.com/office/drawing/2014/main" id="{DCF23745-FF6C-E4C0-01E4-65DF1A34E6D4}"/>
                </a:ext>
              </a:extLst>
            </p:cNvPr>
            <p:cNvGrpSpPr/>
            <p:nvPr/>
          </p:nvGrpSpPr>
          <p:grpSpPr>
            <a:xfrm>
              <a:off x="2329962" y="7324658"/>
              <a:ext cx="468007" cy="307777"/>
              <a:chOff x="2567898" y="6539427"/>
              <a:chExt cx="468007" cy="307777"/>
            </a:xfrm>
          </p:grpSpPr>
          <p:sp>
            <p:nvSpPr>
              <p:cNvPr id="62" name="テキスト ボックス 61">
                <a:extLst>
                  <a:ext uri="{FF2B5EF4-FFF2-40B4-BE49-F238E27FC236}">
                    <a16:creationId xmlns:a16="http://schemas.microsoft.com/office/drawing/2014/main" id="{70E8F64D-D3A2-BA2E-A016-E41C44841D76}"/>
                  </a:ext>
                </a:extLst>
              </p:cNvPr>
              <p:cNvSpPr txBox="1"/>
              <p:nvPr/>
            </p:nvSpPr>
            <p:spPr>
              <a:xfrm>
                <a:off x="2567898" y="6539427"/>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④</a:t>
                </a:r>
              </a:p>
            </p:txBody>
          </p:sp>
          <p:cxnSp>
            <p:nvCxnSpPr>
              <p:cNvPr id="1024" name="直線コネクタ 1023">
                <a:extLst>
                  <a:ext uri="{FF2B5EF4-FFF2-40B4-BE49-F238E27FC236}">
                    <a16:creationId xmlns:a16="http://schemas.microsoft.com/office/drawing/2014/main" id="{D01AD668-6C3B-55CA-93D1-864F9448A80E}"/>
                  </a:ext>
                </a:extLst>
              </p:cNvPr>
              <p:cNvCxnSpPr>
                <a:cxnSpLocks/>
              </p:cNvCxnSpPr>
              <p:nvPr/>
            </p:nvCxnSpPr>
            <p:spPr>
              <a:xfrm>
                <a:off x="2825306" y="6689792"/>
                <a:ext cx="210599" cy="21152"/>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55" name="グループ化 1054">
              <a:extLst>
                <a:ext uri="{FF2B5EF4-FFF2-40B4-BE49-F238E27FC236}">
                  <a16:creationId xmlns:a16="http://schemas.microsoft.com/office/drawing/2014/main" id="{7EF503CA-5F65-0B3A-D7FF-0B2139533F41}"/>
                </a:ext>
              </a:extLst>
            </p:cNvPr>
            <p:cNvGrpSpPr/>
            <p:nvPr/>
          </p:nvGrpSpPr>
          <p:grpSpPr>
            <a:xfrm>
              <a:off x="2718934" y="7800011"/>
              <a:ext cx="350003" cy="383492"/>
              <a:chOff x="2629967" y="6550685"/>
              <a:chExt cx="350003" cy="383492"/>
            </a:xfrm>
          </p:grpSpPr>
          <p:sp>
            <p:nvSpPr>
              <p:cNvPr id="1062" name="テキスト ボックス 1061">
                <a:extLst>
                  <a:ext uri="{FF2B5EF4-FFF2-40B4-BE49-F238E27FC236}">
                    <a16:creationId xmlns:a16="http://schemas.microsoft.com/office/drawing/2014/main" id="{FEF92F28-59BC-B05C-06FC-5771E443CA78}"/>
                  </a:ext>
                </a:extLst>
              </p:cNvPr>
              <p:cNvSpPr txBox="1"/>
              <p:nvPr/>
            </p:nvSpPr>
            <p:spPr>
              <a:xfrm>
                <a:off x="2629967" y="6626400"/>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⑤</a:t>
                </a:r>
              </a:p>
            </p:txBody>
          </p:sp>
          <p:cxnSp>
            <p:nvCxnSpPr>
              <p:cNvPr id="1066" name="直線コネクタ 1065">
                <a:extLst>
                  <a:ext uri="{FF2B5EF4-FFF2-40B4-BE49-F238E27FC236}">
                    <a16:creationId xmlns:a16="http://schemas.microsoft.com/office/drawing/2014/main" id="{B0619719-2FC4-FDF3-0FF7-BA635BEA84FC}"/>
                  </a:ext>
                </a:extLst>
              </p:cNvPr>
              <p:cNvCxnSpPr>
                <a:cxnSpLocks/>
              </p:cNvCxnSpPr>
              <p:nvPr/>
            </p:nvCxnSpPr>
            <p:spPr>
              <a:xfrm flipV="1">
                <a:off x="2825306" y="6550685"/>
                <a:ext cx="31871" cy="139107"/>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1" name="グループ化 1070">
              <a:extLst>
                <a:ext uri="{FF2B5EF4-FFF2-40B4-BE49-F238E27FC236}">
                  <a16:creationId xmlns:a16="http://schemas.microsoft.com/office/drawing/2014/main" id="{F3B672FC-057E-6776-21C2-CBA28D52EC8D}"/>
                </a:ext>
              </a:extLst>
            </p:cNvPr>
            <p:cNvGrpSpPr/>
            <p:nvPr/>
          </p:nvGrpSpPr>
          <p:grpSpPr>
            <a:xfrm>
              <a:off x="3843588" y="7491413"/>
              <a:ext cx="350003" cy="751726"/>
              <a:chOff x="2585232" y="6018905"/>
              <a:chExt cx="350003" cy="751726"/>
            </a:xfrm>
          </p:grpSpPr>
          <p:sp>
            <p:nvSpPr>
              <p:cNvPr id="1072" name="テキスト ボックス 1071">
                <a:extLst>
                  <a:ext uri="{FF2B5EF4-FFF2-40B4-BE49-F238E27FC236}">
                    <a16:creationId xmlns:a16="http://schemas.microsoft.com/office/drawing/2014/main" id="{4F631108-DBFD-7BFE-A438-1A050A68BCBD}"/>
                  </a:ext>
                </a:extLst>
              </p:cNvPr>
              <p:cNvSpPr txBox="1"/>
              <p:nvPr/>
            </p:nvSpPr>
            <p:spPr>
              <a:xfrm>
                <a:off x="2585232" y="6462854"/>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⑥</a:t>
                </a:r>
              </a:p>
            </p:txBody>
          </p:sp>
          <p:cxnSp>
            <p:nvCxnSpPr>
              <p:cNvPr id="1073" name="直線コネクタ 1072">
                <a:extLst>
                  <a:ext uri="{FF2B5EF4-FFF2-40B4-BE49-F238E27FC236}">
                    <a16:creationId xmlns:a16="http://schemas.microsoft.com/office/drawing/2014/main" id="{E863386B-0B35-262F-E39C-A5231CE77ABA}"/>
                  </a:ext>
                </a:extLst>
              </p:cNvPr>
              <p:cNvCxnSpPr>
                <a:cxnSpLocks/>
              </p:cNvCxnSpPr>
              <p:nvPr/>
            </p:nvCxnSpPr>
            <p:spPr>
              <a:xfrm flipV="1">
                <a:off x="2765461" y="6018905"/>
                <a:ext cx="29071" cy="510485"/>
              </a:xfrm>
              <a:prstGeom prst="line">
                <a:avLst/>
              </a:prstGeom>
              <a:ln>
                <a:solidFill>
                  <a:srgbClr val="073849"/>
                </a:solidFill>
                <a:tailEnd type="ova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077" name="グループ化 1076">
              <a:extLst>
                <a:ext uri="{FF2B5EF4-FFF2-40B4-BE49-F238E27FC236}">
                  <a16:creationId xmlns:a16="http://schemas.microsoft.com/office/drawing/2014/main" id="{FBF8193B-FBC5-096C-F2AC-1B096ED4E745}"/>
                </a:ext>
              </a:extLst>
            </p:cNvPr>
            <p:cNvGrpSpPr/>
            <p:nvPr/>
          </p:nvGrpSpPr>
          <p:grpSpPr>
            <a:xfrm>
              <a:off x="4322672" y="6166884"/>
              <a:ext cx="350003" cy="798272"/>
              <a:chOff x="2613352" y="6424096"/>
              <a:chExt cx="350003" cy="798272"/>
            </a:xfrm>
          </p:grpSpPr>
          <p:sp>
            <p:nvSpPr>
              <p:cNvPr id="1078" name="テキスト ボックス 1077">
                <a:extLst>
                  <a:ext uri="{FF2B5EF4-FFF2-40B4-BE49-F238E27FC236}">
                    <a16:creationId xmlns:a16="http://schemas.microsoft.com/office/drawing/2014/main" id="{80F23A08-637C-058D-A5F1-53C3C0800884}"/>
                  </a:ext>
                </a:extLst>
              </p:cNvPr>
              <p:cNvSpPr txBox="1"/>
              <p:nvPr/>
            </p:nvSpPr>
            <p:spPr>
              <a:xfrm>
                <a:off x="2613352" y="6424096"/>
                <a:ext cx="350003" cy="307777"/>
              </a:xfrm>
              <a:prstGeom prst="rect">
                <a:avLst/>
              </a:prstGeom>
              <a:noFill/>
            </p:spPr>
            <p:txBody>
              <a:bodyPr wrap="square" rtlCol="0">
                <a:spAutoFit/>
              </a:bodyPr>
              <a:lstStyle/>
              <a:p>
                <a:r>
                  <a:rPr kumimoji="1" lang="ja-JP" altLang="en-US" sz="1400" b="1" dirty="0">
                    <a:effectLst>
                      <a:glow rad="63500">
                        <a:schemeClr val="accent3">
                          <a:satMod val="175000"/>
                          <a:alpha val="40000"/>
                        </a:schemeClr>
                      </a:glow>
                    </a:effectLst>
                    <a:latin typeface="Noto Sans JP" panose="020B0200000000000000" pitchFamily="50" charset="-128"/>
                    <a:ea typeface="Noto Sans JP" panose="020B0200000000000000" pitchFamily="50" charset="-128"/>
                  </a:rPr>
                  <a:t>⑦</a:t>
                </a:r>
              </a:p>
            </p:txBody>
          </p:sp>
          <p:cxnSp>
            <p:nvCxnSpPr>
              <p:cNvPr id="1079" name="直線コネクタ 1078">
                <a:extLst>
                  <a:ext uri="{FF2B5EF4-FFF2-40B4-BE49-F238E27FC236}">
                    <a16:creationId xmlns:a16="http://schemas.microsoft.com/office/drawing/2014/main" id="{B5D54241-CFA7-7F68-F0E9-974E254F7673}"/>
                  </a:ext>
                </a:extLst>
              </p:cNvPr>
              <p:cNvCxnSpPr>
                <a:cxnSpLocks/>
              </p:cNvCxnSpPr>
              <p:nvPr/>
            </p:nvCxnSpPr>
            <p:spPr>
              <a:xfrm flipH="1">
                <a:off x="2647315" y="6653929"/>
                <a:ext cx="127012" cy="568439"/>
              </a:xfrm>
              <a:prstGeom prst="line">
                <a:avLst/>
              </a:prstGeom>
              <a:ln>
                <a:solidFill>
                  <a:srgbClr val="073849"/>
                </a:solidFill>
                <a:tailEnd type="stealth"/>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1089" name="正方形/長方形 1088">
            <a:extLst>
              <a:ext uri="{FF2B5EF4-FFF2-40B4-BE49-F238E27FC236}">
                <a16:creationId xmlns:a16="http://schemas.microsoft.com/office/drawing/2014/main" id="{5F4D554C-0AF7-E71C-11B8-0A157DECF37B}"/>
              </a:ext>
            </a:extLst>
          </p:cNvPr>
          <p:cNvSpPr/>
          <p:nvPr/>
        </p:nvSpPr>
        <p:spPr>
          <a:xfrm>
            <a:off x="13523048" y="10202734"/>
            <a:ext cx="1578161" cy="472435"/>
          </a:xfrm>
          <a:prstGeom prst="rect">
            <a:avLst/>
          </a:prstGeom>
          <a:solidFill>
            <a:schemeClr val="bg1"/>
          </a:solidFill>
          <a:ln w="38100">
            <a:solidFill>
              <a:srgbClr val="0738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Noto Sans JP Black" panose="020B0200000000000000" pitchFamily="50" charset="-128"/>
                <a:ea typeface="Noto Sans JP Black" panose="020B0200000000000000" pitchFamily="50" charset="-128"/>
              </a:rPr>
              <a:t>SWO999</a:t>
            </a:r>
            <a:endParaRPr kumimoji="1" lang="ja-JP" altLang="en-US" sz="2400" dirty="0">
              <a:solidFill>
                <a:schemeClr val="tx1"/>
              </a:solidFill>
              <a:latin typeface="Noto Sans JP Black" panose="020B0200000000000000" pitchFamily="50" charset="-128"/>
              <a:ea typeface="Noto Sans JP Black" panose="020B0200000000000000" pitchFamily="50" charset="-128"/>
            </a:endParaRPr>
          </a:p>
        </p:txBody>
      </p:sp>
      <p:grpSp>
        <p:nvGrpSpPr>
          <p:cNvPr id="1250" name="グループ化 1249">
            <a:extLst>
              <a:ext uri="{FF2B5EF4-FFF2-40B4-BE49-F238E27FC236}">
                <a16:creationId xmlns:a16="http://schemas.microsoft.com/office/drawing/2014/main" id="{4EC25056-5EF3-B54C-CC5B-680EA165C8BA}"/>
              </a:ext>
            </a:extLst>
          </p:cNvPr>
          <p:cNvGrpSpPr/>
          <p:nvPr/>
        </p:nvGrpSpPr>
        <p:grpSpPr>
          <a:xfrm>
            <a:off x="11345954" y="7514943"/>
            <a:ext cx="1629419" cy="910787"/>
            <a:chOff x="9411290" y="9489688"/>
            <a:chExt cx="1629419" cy="910787"/>
          </a:xfrm>
        </p:grpSpPr>
        <p:grpSp>
          <p:nvGrpSpPr>
            <p:cNvPr id="1108" name="グループ化 1107">
              <a:extLst>
                <a:ext uri="{FF2B5EF4-FFF2-40B4-BE49-F238E27FC236}">
                  <a16:creationId xmlns:a16="http://schemas.microsoft.com/office/drawing/2014/main" id="{F5B58D7E-9396-5807-E43A-1808A3EEDDC7}"/>
                </a:ext>
              </a:extLst>
            </p:cNvPr>
            <p:cNvGrpSpPr/>
            <p:nvPr/>
          </p:nvGrpSpPr>
          <p:grpSpPr>
            <a:xfrm>
              <a:off x="9411290" y="9489688"/>
              <a:ext cx="1629419" cy="910787"/>
              <a:chOff x="9411290" y="9406486"/>
              <a:chExt cx="1629419" cy="931672"/>
            </a:xfrm>
          </p:grpSpPr>
          <p:sp>
            <p:nvSpPr>
              <p:cNvPr id="1091" name="正方形/長方形 1090">
                <a:extLst>
                  <a:ext uri="{FF2B5EF4-FFF2-40B4-BE49-F238E27FC236}">
                    <a16:creationId xmlns:a16="http://schemas.microsoft.com/office/drawing/2014/main" id="{A556BF01-DF10-C3B8-2E08-D2D94B36196A}"/>
                  </a:ext>
                </a:extLst>
              </p:cNvPr>
              <p:cNvSpPr/>
              <p:nvPr/>
            </p:nvSpPr>
            <p:spPr>
              <a:xfrm>
                <a:off x="9411290" y="9406486"/>
                <a:ext cx="1629419" cy="931672"/>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093" name="正方形/長方形 1092">
                <a:extLst>
                  <a:ext uri="{FF2B5EF4-FFF2-40B4-BE49-F238E27FC236}">
                    <a16:creationId xmlns:a16="http://schemas.microsoft.com/office/drawing/2014/main" id="{B121B877-CBED-6FCF-6F08-E40714140FF8}"/>
                  </a:ext>
                </a:extLst>
              </p:cNvPr>
              <p:cNvSpPr/>
              <p:nvPr/>
            </p:nvSpPr>
            <p:spPr>
              <a:xfrm>
                <a:off x="9881398" y="9803125"/>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4" name="正方形/長方形 1093">
                <a:extLst>
                  <a:ext uri="{FF2B5EF4-FFF2-40B4-BE49-F238E27FC236}">
                    <a16:creationId xmlns:a16="http://schemas.microsoft.com/office/drawing/2014/main" id="{2C2C8B17-A5E7-9B9F-4AAD-8DB22CF23DBB}"/>
                  </a:ext>
                </a:extLst>
              </p:cNvPr>
              <p:cNvSpPr/>
              <p:nvPr/>
            </p:nvSpPr>
            <p:spPr>
              <a:xfrm>
                <a:off x="10495946" y="981011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7" name="正方形/長方形 1096">
                <a:extLst>
                  <a:ext uri="{FF2B5EF4-FFF2-40B4-BE49-F238E27FC236}">
                    <a16:creationId xmlns:a16="http://schemas.microsoft.com/office/drawing/2014/main" id="{2291198B-AD02-5A60-2ADB-E386CE7D3085}"/>
                  </a:ext>
                </a:extLst>
              </p:cNvPr>
              <p:cNvSpPr/>
              <p:nvPr/>
            </p:nvSpPr>
            <p:spPr>
              <a:xfrm>
                <a:off x="10196915" y="9458543"/>
                <a:ext cx="45719"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98" name="正方形/長方形 1097">
                <a:extLst>
                  <a:ext uri="{FF2B5EF4-FFF2-40B4-BE49-F238E27FC236}">
                    <a16:creationId xmlns:a16="http://schemas.microsoft.com/office/drawing/2014/main" id="{5E9E7667-6235-3913-B9EB-84D91D127D18}"/>
                  </a:ext>
                </a:extLst>
              </p:cNvPr>
              <p:cNvSpPr/>
              <p:nvPr/>
            </p:nvSpPr>
            <p:spPr>
              <a:xfrm rot="5400000">
                <a:off x="9114868" y="9798991"/>
                <a:ext cx="81123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0" name="正方形/長方形 1099">
                <a:extLst>
                  <a:ext uri="{FF2B5EF4-FFF2-40B4-BE49-F238E27FC236}">
                    <a16:creationId xmlns:a16="http://schemas.microsoft.com/office/drawing/2014/main" id="{3DB3B607-9F2F-F769-12BD-D696B80EC2EA}"/>
                  </a:ext>
                </a:extLst>
              </p:cNvPr>
              <p:cNvSpPr/>
              <p:nvPr/>
            </p:nvSpPr>
            <p:spPr>
              <a:xfrm rot="5400000">
                <a:off x="10551445" y="9794212"/>
                <a:ext cx="796898"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1" name="正方形/長方形 1100">
                <a:extLst>
                  <a:ext uri="{FF2B5EF4-FFF2-40B4-BE49-F238E27FC236}">
                    <a16:creationId xmlns:a16="http://schemas.microsoft.com/office/drawing/2014/main" id="{727F26EE-D875-58E4-F2C5-93093727E2AB}"/>
                  </a:ext>
                </a:extLst>
              </p:cNvPr>
              <p:cNvSpPr/>
              <p:nvPr/>
            </p:nvSpPr>
            <p:spPr>
              <a:xfrm>
                <a:off x="9500440" y="10177417"/>
                <a:ext cx="1472359" cy="50051"/>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92" name="正方形/長方形 1091">
                <a:extLst>
                  <a:ext uri="{FF2B5EF4-FFF2-40B4-BE49-F238E27FC236}">
                    <a16:creationId xmlns:a16="http://schemas.microsoft.com/office/drawing/2014/main" id="{257D473A-05FE-46F2-5E93-1F228BBD6596}"/>
                  </a:ext>
                </a:extLst>
              </p:cNvPr>
              <p:cNvSpPr/>
              <p:nvPr/>
            </p:nvSpPr>
            <p:spPr>
              <a:xfrm>
                <a:off x="9936166" y="10208418"/>
                <a:ext cx="564356" cy="1285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02" name="正方形/長方形 1101">
                <a:extLst>
                  <a:ext uri="{FF2B5EF4-FFF2-40B4-BE49-F238E27FC236}">
                    <a16:creationId xmlns:a16="http://schemas.microsoft.com/office/drawing/2014/main" id="{E9A1B378-74D6-BC4D-C5C5-B31A282470C2}"/>
                  </a:ext>
                </a:extLst>
              </p:cNvPr>
              <p:cNvSpPr/>
              <p:nvPr/>
            </p:nvSpPr>
            <p:spPr>
              <a:xfrm>
                <a:off x="9938591" y="9996334"/>
                <a:ext cx="557960"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C1BC872D-9BBC-7834-24D6-842826D82E1F}"/>
                  </a:ext>
                </a:extLst>
              </p:cNvPr>
              <p:cNvSpPr/>
              <p:nvPr/>
            </p:nvSpPr>
            <p:spPr>
              <a:xfrm rot="5400000">
                <a:off x="9825935" y="10074914"/>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4" name="正方形/長方形 1103">
                <a:extLst>
                  <a:ext uri="{FF2B5EF4-FFF2-40B4-BE49-F238E27FC236}">
                    <a16:creationId xmlns:a16="http://schemas.microsoft.com/office/drawing/2014/main" id="{B2D528B4-827B-6069-5B34-A421C4A29563}"/>
                  </a:ext>
                </a:extLst>
              </p:cNvPr>
              <p:cNvSpPr/>
              <p:nvPr/>
            </p:nvSpPr>
            <p:spPr>
              <a:xfrm rot="5400000">
                <a:off x="10399816" y="10074915"/>
                <a:ext cx="202246"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05" name="楕円 1104">
                <a:extLst>
                  <a:ext uri="{FF2B5EF4-FFF2-40B4-BE49-F238E27FC236}">
                    <a16:creationId xmlns:a16="http://schemas.microsoft.com/office/drawing/2014/main" id="{08B181AA-9D0C-8BA7-023F-260CC1027F18}"/>
                  </a:ext>
                </a:extLst>
              </p:cNvPr>
              <p:cNvSpPr/>
              <p:nvPr/>
            </p:nvSpPr>
            <p:spPr>
              <a:xfrm>
                <a:off x="10185008" y="944560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6" name="楕円 1105">
                <a:extLst>
                  <a:ext uri="{FF2B5EF4-FFF2-40B4-BE49-F238E27FC236}">
                    <a16:creationId xmlns:a16="http://schemas.microsoft.com/office/drawing/2014/main" id="{342427BB-3B2C-7863-DEEE-C2E49091269B}"/>
                  </a:ext>
                </a:extLst>
              </p:cNvPr>
              <p:cNvSpPr/>
              <p:nvPr/>
            </p:nvSpPr>
            <p:spPr>
              <a:xfrm>
                <a:off x="9869594" y="9791138"/>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07" name="楕円 1106">
                <a:extLst>
                  <a:ext uri="{FF2B5EF4-FFF2-40B4-BE49-F238E27FC236}">
                    <a16:creationId xmlns:a16="http://schemas.microsoft.com/office/drawing/2014/main" id="{0172FC25-8E6B-F2A3-3B00-A36D1D77D63B}"/>
                  </a:ext>
                </a:extLst>
              </p:cNvPr>
              <p:cNvSpPr/>
              <p:nvPr/>
            </p:nvSpPr>
            <p:spPr>
              <a:xfrm>
                <a:off x="10484674" y="9798444"/>
                <a:ext cx="73025" cy="730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cxnSp>
          <p:nvCxnSpPr>
            <p:cNvPr id="1110" name="直線矢印コネクタ 1109">
              <a:extLst>
                <a:ext uri="{FF2B5EF4-FFF2-40B4-BE49-F238E27FC236}">
                  <a16:creationId xmlns:a16="http://schemas.microsoft.com/office/drawing/2014/main" id="{83CF80ED-A9F6-1F91-F0B5-6AFDA4E74223}"/>
                </a:ext>
              </a:extLst>
            </p:cNvPr>
            <p:cNvCxnSpPr>
              <a:cxnSpLocks/>
              <a:endCxn id="1092" idx="0"/>
            </p:cNvCxnSpPr>
            <p:nvPr/>
          </p:nvCxnSpPr>
          <p:spPr>
            <a:xfrm>
              <a:off x="10218344" y="9608749"/>
              <a:ext cx="0" cy="664894"/>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13" name="直線矢印コネクタ 1112">
              <a:extLst>
                <a:ext uri="{FF2B5EF4-FFF2-40B4-BE49-F238E27FC236}">
                  <a16:creationId xmlns:a16="http://schemas.microsoft.com/office/drawing/2014/main" id="{48216B20-4ADD-3168-2238-A1E74759FC94}"/>
                </a:ext>
              </a:extLst>
            </p:cNvPr>
            <p:cNvCxnSpPr>
              <a:cxnSpLocks/>
            </p:cNvCxnSpPr>
            <p:nvPr/>
          </p:nvCxnSpPr>
          <p:spPr>
            <a:xfrm>
              <a:off x="10218345" y="9606368"/>
              <a:ext cx="235343" cy="654844"/>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6" name="直線矢印コネクタ 1115">
              <a:extLst>
                <a:ext uri="{FF2B5EF4-FFF2-40B4-BE49-F238E27FC236}">
                  <a16:creationId xmlns:a16="http://schemas.microsoft.com/office/drawing/2014/main" id="{F17B4455-E4F9-5116-E935-6E364EDBB9A5}"/>
                </a:ext>
              </a:extLst>
            </p:cNvPr>
            <p:cNvCxnSpPr>
              <a:cxnSpLocks/>
            </p:cNvCxnSpPr>
            <p:nvPr/>
          </p:nvCxnSpPr>
          <p:spPr>
            <a:xfrm flipH="1">
              <a:off x="9975056" y="9606350"/>
              <a:ext cx="240907" cy="654862"/>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19" name="直線矢印コネクタ 1118">
              <a:extLst>
                <a:ext uri="{FF2B5EF4-FFF2-40B4-BE49-F238E27FC236}">
                  <a16:creationId xmlns:a16="http://schemas.microsoft.com/office/drawing/2014/main" id="{A4DC435A-CA95-2CA2-085A-5300A1D337D7}"/>
                </a:ext>
              </a:extLst>
            </p:cNvPr>
            <p:cNvCxnSpPr>
              <a:cxnSpLocks/>
            </p:cNvCxnSpPr>
            <p:nvPr/>
          </p:nvCxnSpPr>
          <p:spPr>
            <a:xfrm>
              <a:off x="9908116" y="9937105"/>
              <a:ext cx="47890" cy="3241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27" name="直線矢印コネクタ 1126">
              <a:extLst>
                <a:ext uri="{FF2B5EF4-FFF2-40B4-BE49-F238E27FC236}">
                  <a16:creationId xmlns:a16="http://schemas.microsoft.com/office/drawing/2014/main" id="{2CBCD215-CFBA-76D1-4431-845CF79ECA04}"/>
                </a:ext>
              </a:extLst>
            </p:cNvPr>
            <p:cNvCxnSpPr>
              <a:cxnSpLocks/>
              <a:stCxn id="1106" idx="4"/>
              <a:endCxn id="1092" idx="0"/>
            </p:cNvCxnSpPr>
            <p:nvPr/>
          </p:nvCxnSpPr>
          <p:spPr>
            <a:xfrm>
              <a:off x="9906107" y="9937105"/>
              <a:ext cx="312237" cy="336538"/>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30" name="直線矢印コネクタ 1129">
              <a:extLst>
                <a:ext uri="{FF2B5EF4-FFF2-40B4-BE49-F238E27FC236}">
                  <a16:creationId xmlns:a16="http://schemas.microsoft.com/office/drawing/2014/main" id="{E83D8606-EF72-5F06-1AF5-2660667DFFA3}"/>
                </a:ext>
              </a:extLst>
            </p:cNvPr>
            <p:cNvCxnSpPr>
              <a:cxnSpLocks/>
              <a:stCxn id="1107" idx="3"/>
            </p:cNvCxnSpPr>
            <p:nvPr/>
          </p:nvCxnSpPr>
          <p:spPr>
            <a:xfrm flipH="1">
              <a:off x="10472472" y="9933793"/>
              <a:ext cx="22896" cy="327807"/>
            </a:xfrm>
            <a:prstGeom prst="straightConnector1">
              <a:avLst/>
            </a:prstGeom>
            <a:ln>
              <a:solidFill>
                <a:srgbClr val="073849"/>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133" name="直線矢印コネクタ 1132">
              <a:extLst>
                <a:ext uri="{FF2B5EF4-FFF2-40B4-BE49-F238E27FC236}">
                  <a16:creationId xmlns:a16="http://schemas.microsoft.com/office/drawing/2014/main" id="{AF3E098C-FBE7-5784-168C-2EE2753452DC}"/>
                </a:ext>
              </a:extLst>
            </p:cNvPr>
            <p:cNvCxnSpPr>
              <a:cxnSpLocks/>
              <a:stCxn id="1107" idx="3"/>
              <a:endCxn id="1092" idx="0"/>
            </p:cNvCxnSpPr>
            <p:nvPr/>
          </p:nvCxnSpPr>
          <p:spPr>
            <a:xfrm flipH="1">
              <a:off x="10218344" y="9933793"/>
              <a:ext cx="277024" cy="339850"/>
            </a:xfrm>
            <a:prstGeom prst="straightConnector1">
              <a:avLst/>
            </a:prstGeom>
            <a:ln>
              <a:solidFill>
                <a:srgbClr val="073849"/>
              </a:solidFill>
              <a:tailEnd type="stealth" w="sm" len="sm"/>
            </a:ln>
          </p:spPr>
          <p:style>
            <a:lnRef idx="1">
              <a:schemeClr val="accent1"/>
            </a:lnRef>
            <a:fillRef idx="0">
              <a:schemeClr val="accent1"/>
            </a:fillRef>
            <a:effectRef idx="0">
              <a:schemeClr val="accent1"/>
            </a:effectRef>
            <a:fontRef idx="minor">
              <a:schemeClr val="tx1"/>
            </a:fontRef>
          </p:style>
        </p:cxnSp>
        <p:sp>
          <p:nvSpPr>
            <p:cNvPr id="1137" name="テキスト ボックス 1136">
              <a:extLst>
                <a:ext uri="{FF2B5EF4-FFF2-40B4-BE49-F238E27FC236}">
                  <a16:creationId xmlns:a16="http://schemas.microsoft.com/office/drawing/2014/main" id="{21512350-3AC0-3020-9340-0C085959E687}"/>
                </a:ext>
              </a:extLst>
            </p:cNvPr>
            <p:cNvSpPr txBox="1"/>
            <p:nvPr/>
          </p:nvSpPr>
          <p:spPr>
            <a:xfrm>
              <a:off x="9989571"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①</a:t>
              </a:r>
            </a:p>
          </p:txBody>
        </p:sp>
        <p:sp>
          <p:nvSpPr>
            <p:cNvPr id="1139" name="テキスト ボックス 1138">
              <a:extLst>
                <a:ext uri="{FF2B5EF4-FFF2-40B4-BE49-F238E27FC236}">
                  <a16:creationId xmlns:a16="http://schemas.microsoft.com/office/drawing/2014/main" id="{D9323713-B720-C333-A50B-1D319BC2B804}"/>
                </a:ext>
              </a:extLst>
            </p:cNvPr>
            <p:cNvSpPr txBox="1"/>
            <p:nvPr/>
          </p:nvSpPr>
          <p:spPr>
            <a:xfrm>
              <a:off x="10134829" y="98779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②</a:t>
              </a:r>
            </a:p>
          </p:txBody>
        </p:sp>
        <p:sp>
          <p:nvSpPr>
            <p:cNvPr id="1140" name="テキスト ボックス 1139">
              <a:extLst>
                <a:ext uri="{FF2B5EF4-FFF2-40B4-BE49-F238E27FC236}">
                  <a16:creationId xmlns:a16="http://schemas.microsoft.com/office/drawing/2014/main" id="{9DE2B4C2-E4D2-2974-CAC9-AC035B7576EE}"/>
                </a:ext>
              </a:extLst>
            </p:cNvPr>
            <p:cNvSpPr txBox="1"/>
            <p:nvPr/>
          </p:nvSpPr>
          <p:spPr>
            <a:xfrm>
              <a:off x="10177540" y="9583099"/>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③</a:t>
              </a:r>
            </a:p>
          </p:txBody>
        </p:sp>
        <p:sp>
          <p:nvSpPr>
            <p:cNvPr id="1141" name="テキスト ボックス 1140">
              <a:extLst>
                <a:ext uri="{FF2B5EF4-FFF2-40B4-BE49-F238E27FC236}">
                  <a16:creationId xmlns:a16="http://schemas.microsoft.com/office/drawing/2014/main" id="{7D4F00A3-4236-B953-CC5C-66FFA2C4E94E}"/>
                </a:ext>
              </a:extLst>
            </p:cNvPr>
            <p:cNvSpPr txBox="1"/>
            <p:nvPr/>
          </p:nvSpPr>
          <p:spPr>
            <a:xfrm>
              <a:off x="9713833" y="993710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④</a:t>
              </a:r>
            </a:p>
          </p:txBody>
        </p:sp>
        <p:sp>
          <p:nvSpPr>
            <p:cNvPr id="1142" name="テキスト ボックス 1141">
              <a:extLst>
                <a:ext uri="{FF2B5EF4-FFF2-40B4-BE49-F238E27FC236}">
                  <a16:creationId xmlns:a16="http://schemas.microsoft.com/office/drawing/2014/main" id="{57AA5D5C-FD85-3B93-5277-C8B8CF930F73}"/>
                </a:ext>
              </a:extLst>
            </p:cNvPr>
            <p:cNvSpPr txBox="1"/>
            <p:nvPr/>
          </p:nvSpPr>
          <p:spPr>
            <a:xfrm>
              <a:off x="9864460" y="9843066"/>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⑤</a:t>
              </a:r>
            </a:p>
          </p:txBody>
        </p:sp>
        <p:sp>
          <p:nvSpPr>
            <p:cNvPr id="1143" name="テキスト ボックス 1142">
              <a:extLst>
                <a:ext uri="{FF2B5EF4-FFF2-40B4-BE49-F238E27FC236}">
                  <a16:creationId xmlns:a16="http://schemas.microsoft.com/office/drawing/2014/main" id="{660CCD6C-671D-CAED-A25D-5A432FE63FB5}"/>
                </a:ext>
              </a:extLst>
            </p:cNvPr>
            <p:cNvSpPr txBox="1"/>
            <p:nvPr/>
          </p:nvSpPr>
          <p:spPr>
            <a:xfrm>
              <a:off x="10290381" y="9837077"/>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⑥</a:t>
              </a:r>
            </a:p>
          </p:txBody>
        </p:sp>
        <p:sp>
          <p:nvSpPr>
            <p:cNvPr id="1144" name="テキスト ボックス 1143">
              <a:extLst>
                <a:ext uri="{FF2B5EF4-FFF2-40B4-BE49-F238E27FC236}">
                  <a16:creationId xmlns:a16="http://schemas.microsoft.com/office/drawing/2014/main" id="{909C6283-F714-F0F1-1BA7-3731B9C88649}"/>
                </a:ext>
              </a:extLst>
            </p:cNvPr>
            <p:cNvSpPr txBox="1"/>
            <p:nvPr/>
          </p:nvSpPr>
          <p:spPr>
            <a:xfrm>
              <a:off x="10412840" y="9930095"/>
              <a:ext cx="173831" cy="200055"/>
            </a:xfrm>
            <a:prstGeom prst="rect">
              <a:avLst/>
            </a:prstGeom>
            <a:noFill/>
          </p:spPr>
          <p:txBody>
            <a:bodyPr wrap="square" rtlCol="0">
              <a:spAutoFit/>
            </a:bodyPr>
            <a:lstStyle/>
            <a:p>
              <a:r>
                <a:rPr kumimoji="1" lang="ja-JP" altLang="en-US" sz="700" b="1" dirty="0">
                  <a:latin typeface="Noto Sans JP" panose="020B0200000000000000" pitchFamily="50" charset="-128"/>
                  <a:ea typeface="Noto Sans JP" panose="020B0200000000000000" pitchFamily="50" charset="-128"/>
                </a:rPr>
                <a:t>⑦</a:t>
              </a:r>
            </a:p>
          </p:txBody>
        </p:sp>
      </p:grpSp>
      <p:sp>
        <p:nvSpPr>
          <p:cNvPr id="1197" name="テキスト ボックス 1196">
            <a:extLst>
              <a:ext uri="{FF2B5EF4-FFF2-40B4-BE49-F238E27FC236}">
                <a16:creationId xmlns:a16="http://schemas.microsoft.com/office/drawing/2014/main" id="{701381FD-0DC7-7DB3-85BB-6BD40B759823}"/>
              </a:ext>
            </a:extLst>
          </p:cNvPr>
          <p:cNvSpPr txBox="1"/>
          <p:nvPr/>
        </p:nvSpPr>
        <p:spPr>
          <a:xfrm>
            <a:off x="7208117" y="9440184"/>
            <a:ext cx="2147659"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7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199" name="テキスト ボックス 1198">
            <a:extLst>
              <a:ext uri="{FF2B5EF4-FFF2-40B4-BE49-F238E27FC236}">
                <a16:creationId xmlns:a16="http://schemas.microsoft.com/office/drawing/2014/main" id="{BC612853-196E-752D-B086-AA4C25087BCA}"/>
              </a:ext>
            </a:extLst>
          </p:cNvPr>
          <p:cNvSpPr txBox="1"/>
          <p:nvPr/>
        </p:nvSpPr>
        <p:spPr>
          <a:xfrm>
            <a:off x="9310438" y="9440184"/>
            <a:ext cx="1489586"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8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方法</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2</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における守備の簡略図</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252" name="グループ化 1251">
            <a:extLst>
              <a:ext uri="{FF2B5EF4-FFF2-40B4-BE49-F238E27FC236}">
                <a16:creationId xmlns:a16="http://schemas.microsoft.com/office/drawing/2014/main" id="{13450C5F-F52D-89A8-E35E-C90AAA2CB3A9}"/>
              </a:ext>
            </a:extLst>
          </p:cNvPr>
          <p:cNvGrpSpPr/>
          <p:nvPr/>
        </p:nvGrpSpPr>
        <p:grpSpPr>
          <a:xfrm>
            <a:off x="9265658" y="8538049"/>
            <a:ext cx="1629419" cy="910787"/>
            <a:chOff x="9270276" y="8148696"/>
            <a:chExt cx="1629419" cy="910787"/>
          </a:xfrm>
          <a:effectLst>
            <a:outerShdw blurRad="50800" dist="50800" dir="5400000" algn="ctr" rotWithShape="0">
              <a:srgbClr val="000000">
                <a:alpha val="0"/>
              </a:srgbClr>
            </a:outerShdw>
          </a:effectLst>
        </p:grpSpPr>
        <p:grpSp>
          <p:nvGrpSpPr>
            <p:cNvPr id="1188" name="グループ化 1187">
              <a:extLst>
                <a:ext uri="{FF2B5EF4-FFF2-40B4-BE49-F238E27FC236}">
                  <a16:creationId xmlns:a16="http://schemas.microsoft.com/office/drawing/2014/main" id="{62823306-5A6E-9A3B-1AC3-0B308641AEA7}"/>
                </a:ext>
              </a:extLst>
            </p:cNvPr>
            <p:cNvGrpSpPr/>
            <p:nvPr/>
          </p:nvGrpSpPr>
          <p:grpSpPr>
            <a:xfrm>
              <a:off x="9270276" y="8148696"/>
              <a:ext cx="1629419" cy="910787"/>
              <a:chOff x="7539880" y="8148696"/>
              <a:chExt cx="1629419" cy="910787"/>
            </a:xfrm>
          </p:grpSpPr>
          <p:sp>
            <p:nvSpPr>
              <p:cNvPr id="1189" name="正方形/長方形 1188">
                <a:extLst>
                  <a:ext uri="{FF2B5EF4-FFF2-40B4-BE49-F238E27FC236}">
                    <a16:creationId xmlns:a16="http://schemas.microsoft.com/office/drawing/2014/main" id="{E99D4CCC-C0F0-DD74-1D38-0326A86CBBB2}"/>
                  </a:ext>
                </a:extLst>
              </p:cNvPr>
              <p:cNvSpPr/>
              <p:nvPr/>
            </p:nvSpPr>
            <p:spPr>
              <a:xfrm>
                <a:off x="7539880" y="8148696"/>
                <a:ext cx="1629419" cy="910787"/>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90" name="正方形/長方形 1189">
                <a:extLst>
                  <a:ext uri="{FF2B5EF4-FFF2-40B4-BE49-F238E27FC236}">
                    <a16:creationId xmlns:a16="http://schemas.microsoft.com/office/drawing/2014/main" id="{CCC56662-05B8-E92B-6B24-56FC15C58277}"/>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1" name="正方形/長方形 1190">
                <a:extLst>
                  <a:ext uri="{FF2B5EF4-FFF2-40B4-BE49-F238E27FC236}">
                    <a16:creationId xmlns:a16="http://schemas.microsoft.com/office/drawing/2014/main" id="{D082F251-9DDC-4B28-6A2F-55C98E65F8C8}"/>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2" name="正方形/長方形 1191">
                <a:extLst>
                  <a:ext uri="{FF2B5EF4-FFF2-40B4-BE49-F238E27FC236}">
                    <a16:creationId xmlns:a16="http://schemas.microsoft.com/office/drawing/2014/main" id="{7D4F810D-E021-F0F6-F919-E8ED29E3DE88}"/>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93" name="正方形/長方形 1192">
                <a:extLst>
                  <a:ext uri="{FF2B5EF4-FFF2-40B4-BE49-F238E27FC236}">
                    <a16:creationId xmlns:a16="http://schemas.microsoft.com/office/drawing/2014/main" id="{9D5C063E-225E-554B-2DBC-523D17EA2AE2}"/>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4" name="正方形/長方形 1193">
                <a:extLst>
                  <a:ext uri="{FF2B5EF4-FFF2-40B4-BE49-F238E27FC236}">
                    <a16:creationId xmlns:a16="http://schemas.microsoft.com/office/drawing/2014/main" id="{205ADEDE-EABD-D114-2A1F-3399FA8D7972}"/>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5" name="正方形/長方形 1194">
                <a:extLst>
                  <a:ext uri="{FF2B5EF4-FFF2-40B4-BE49-F238E27FC236}">
                    <a16:creationId xmlns:a16="http://schemas.microsoft.com/office/drawing/2014/main" id="{501B4A23-3A61-CD98-4C1F-04A89F10F2B6}"/>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96" name="正方形/長方形 1195">
                <a:extLst>
                  <a:ext uri="{FF2B5EF4-FFF2-40B4-BE49-F238E27FC236}">
                    <a16:creationId xmlns:a16="http://schemas.microsoft.com/office/drawing/2014/main" id="{3E3F433A-BCBD-EAEA-75B7-5EA41980B632}"/>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16" name="楕円 1215">
              <a:extLst>
                <a:ext uri="{FF2B5EF4-FFF2-40B4-BE49-F238E27FC236}">
                  <a16:creationId xmlns:a16="http://schemas.microsoft.com/office/drawing/2014/main" id="{6D292071-2EF0-2DDC-579F-3D3AB334D631}"/>
                </a:ext>
              </a:extLst>
            </p:cNvPr>
            <p:cNvSpPr/>
            <p:nvPr/>
          </p:nvSpPr>
          <p:spPr>
            <a:xfrm>
              <a:off x="9743773"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0" name="直線コネクタ 1219">
              <a:extLst>
                <a:ext uri="{FF2B5EF4-FFF2-40B4-BE49-F238E27FC236}">
                  <a16:creationId xmlns:a16="http://schemas.microsoft.com/office/drawing/2014/main" id="{03049504-5CEC-A98C-9412-1F085E72FA91}"/>
                </a:ext>
              </a:extLst>
            </p:cNvPr>
            <p:cNvCxnSpPr>
              <a:cxnSpLocks/>
              <a:stCxn id="1193" idx="0"/>
            </p:cNvCxnSpPr>
            <p:nvPr/>
          </p:nvCxnSpPr>
          <p:spPr>
            <a:xfrm flipH="1" flipV="1">
              <a:off x="9604375" y="8484076"/>
              <a:ext cx="472955" cy="4485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24" name="楕円 1223">
              <a:extLst>
                <a:ext uri="{FF2B5EF4-FFF2-40B4-BE49-F238E27FC236}">
                  <a16:creationId xmlns:a16="http://schemas.microsoft.com/office/drawing/2014/main" id="{375B9BC1-3EB1-2F56-3000-35EF70323503}"/>
                </a:ext>
              </a:extLst>
            </p:cNvPr>
            <p:cNvSpPr/>
            <p:nvPr/>
          </p:nvSpPr>
          <p:spPr>
            <a:xfrm>
              <a:off x="9498333" y="8377101"/>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25" name="楕円 1224">
              <a:extLst>
                <a:ext uri="{FF2B5EF4-FFF2-40B4-BE49-F238E27FC236}">
                  <a16:creationId xmlns:a16="http://schemas.microsoft.com/office/drawing/2014/main" id="{ED85B2EC-BCE6-7165-CC09-F562B68EB16A}"/>
                </a:ext>
              </a:extLst>
            </p:cNvPr>
            <p:cNvSpPr/>
            <p:nvPr/>
          </p:nvSpPr>
          <p:spPr>
            <a:xfrm>
              <a:off x="10061281" y="8623192"/>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cxnSp>
          <p:nvCxnSpPr>
            <p:cNvPr id="1229" name="直線コネクタ 1228">
              <a:extLst>
                <a:ext uri="{FF2B5EF4-FFF2-40B4-BE49-F238E27FC236}">
                  <a16:creationId xmlns:a16="http://schemas.microsoft.com/office/drawing/2014/main" id="{2767106B-BF3C-AFFA-A104-15456A902DA0}"/>
                </a:ext>
              </a:extLst>
            </p:cNvPr>
            <p:cNvCxnSpPr>
              <a:cxnSpLocks/>
              <a:stCxn id="1193" idx="0"/>
            </p:cNvCxnSpPr>
            <p:nvPr/>
          </p:nvCxnSpPr>
          <p:spPr>
            <a:xfrm flipV="1">
              <a:off x="10077330" y="8318500"/>
              <a:ext cx="346195" cy="614152"/>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2" name="楕円 1231">
              <a:extLst>
                <a:ext uri="{FF2B5EF4-FFF2-40B4-BE49-F238E27FC236}">
                  <a16:creationId xmlns:a16="http://schemas.microsoft.com/office/drawing/2014/main" id="{38C6A40D-6098-9434-E670-BC8F4C539B02}"/>
                </a:ext>
              </a:extLst>
            </p:cNvPr>
            <p:cNvSpPr/>
            <p:nvPr/>
          </p:nvSpPr>
          <p:spPr>
            <a:xfrm>
              <a:off x="10393683" y="8212719"/>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253" name="グループ化 1252">
            <a:extLst>
              <a:ext uri="{FF2B5EF4-FFF2-40B4-BE49-F238E27FC236}">
                <a16:creationId xmlns:a16="http://schemas.microsoft.com/office/drawing/2014/main" id="{459BCD9E-97E5-68F1-1631-FC4A8EB703F1}"/>
              </a:ext>
            </a:extLst>
          </p:cNvPr>
          <p:cNvGrpSpPr/>
          <p:nvPr/>
        </p:nvGrpSpPr>
        <p:grpSpPr>
          <a:xfrm>
            <a:off x="7482950" y="8532513"/>
            <a:ext cx="1629419" cy="916323"/>
            <a:chOff x="7444701" y="8143160"/>
            <a:chExt cx="1629419" cy="916323"/>
          </a:xfrm>
        </p:grpSpPr>
        <p:grpSp>
          <p:nvGrpSpPr>
            <p:cNvPr id="1187" name="グループ化 1186">
              <a:extLst>
                <a:ext uri="{FF2B5EF4-FFF2-40B4-BE49-F238E27FC236}">
                  <a16:creationId xmlns:a16="http://schemas.microsoft.com/office/drawing/2014/main" id="{95FD7214-F3A3-4942-F6B0-FCA4EBD6B26F}"/>
                </a:ext>
              </a:extLst>
            </p:cNvPr>
            <p:cNvGrpSpPr/>
            <p:nvPr/>
          </p:nvGrpSpPr>
          <p:grpSpPr>
            <a:xfrm>
              <a:off x="7444701" y="8148696"/>
              <a:ext cx="1629419" cy="910787"/>
              <a:chOff x="7539880" y="8148696"/>
              <a:chExt cx="1629419" cy="910787"/>
            </a:xfrm>
          </p:grpSpPr>
          <p:sp>
            <p:nvSpPr>
              <p:cNvPr id="1179" name="正方形/長方形 1178">
                <a:extLst>
                  <a:ext uri="{FF2B5EF4-FFF2-40B4-BE49-F238E27FC236}">
                    <a16:creationId xmlns:a16="http://schemas.microsoft.com/office/drawing/2014/main" id="{9BC819E9-895B-6C82-BD37-5D4CE0311D33}"/>
                  </a:ext>
                </a:extLst>
              </p:cNvPr>
              <p:cNvSpPr/>
              <p:nvPr/>
            </p:nvSpPr>
            <p:spPr>
              <a:xfrm>
                <a:off x="7539880" y="8148696"/>
                <a:ext cx="1629419" cy="910787"/>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80" name="正方形/長方形 1179">
                <a:extLst>
                  <a:ext uri="{FF2B5EF4-FFF2-40B4-BE49-F238E27FC236}">
                    <a16:creationId xmlns:a16="http://schemas.microsoft.com/office/drawing/2014/main" id="{5378258C-F76A-DABD-C8AF-F33F78AE1C61}"/>
                  </a:ext>
                </a:extLst>
              </p:cNvPr>
              <p:cNvSpPr/>
              <p:nvPr/>
            </p:nvSpPr>
            <p:spPr>
              <a:xfrm rot="5400000">
                <a:off x="7252551" y="8531891"/>
                <a:ext cx="79305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1" name="正方形/長方形 1180">
                <a:extLst>
                  <a:ext uri="{FF2B5EF4-FFF2-40B4-BE49-F238E27FC236}">
                    <a16:creationId xmlns:a16="http://schemas.microsoft.com/office/drawing/2014/main" id="{A0A4D46D-778D-8EA8-518E-39DC5E95231A}"/>
                  </a:ext>
                </a:extLst>
              </p:cNvPr>
              <p:cNvSpPr/>
              <p:nvPr/>
            </p:nvSpPr>
            <p:spPr>
              <a:xfrm rot="5400000">
                <a:off x="8688967" y="8527218"/>
                <a:ext cx="779034" cy="4581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2" name="正方形/長方形 1181">
                <a:extLst>
                  <a:ext uri="{FF2B5EF4-FFF2-40B4-BE49-F238E27FC236}">
                    <a16:creationId xmlns:a16="http://schemas.microsoft.com/office/drawing/2014/main" id="{7640553D-DE64-2FBC-C700-6C8A2468E14B}"/>
                  </a:ext>
                </a:extLst>
              </p:cNvPr>
              <p:cNvSpPr/>
              <p:nvPr/>
            </p:nvSpPr>
            <p:spPr>
              <a:xfrm>
                <a:off x="7629030" y="8902346"/>
                <a:ext cx="1472359" cy="4892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83" name="正方形/長方形 1182">
                <a:extLst>
                  <a:ext uri="{FF2B5EF4-FFF2-40B4-BE49-F238E27FC236}">
                    <a16:creationId xmlns:a16="http://schemas.microsoft.com/office/drawing/2014/main" id="{8083DEC8-A2B5-650D-9116-B926D1ADC94D}"/>
                  </a:ext>
                </a:extLst>
              </p:cNvPr>
              <p:cNvSpPr/>
              <p:nvPr/>
            </p:nvSpPr>
            <p:spPr>
              <a:xfrm>
                <a:off x="8064756" y="8932652"/>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4" name="正方形/長方形 1183">
                <a:extLst>
                  <a:ext uri="{FF2B5EF4-FFF2-40B4-BE49-F238E27FC236}">
                    <a16:creationId xmlns:a16="http://schemas.microsoft.com/office/drawing/2014/main" id="{549FFB3B-CDBC-6555-BF1D-E92EE155C185}"/>
                  </a:ext>
                </a:extLst>
              </p:cNvPr>
              <p:cNvSpPr/>
              <p:nvPr/>
            </p:nvSpPr>
            <p:spPr>
              <a:xfrm>
                <a:off x="8067181" y="8725323"/>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5" name="正方形/長方形 1184">
                <a:extLst>
                  <a:ext uri="{FF2B5EF4-FFF2-40B4-BE49-F238E27FC236}">
                    <a16:creationId xmlns:a16="http://schemas.microsoft.com/office/drawing/2014/main" id="{EF7B62F5-546C-7C9C-01C6-77DD8115877E}"/>
                  </a:ext>
                </a:extLst>
              </p:cNvPr>
              <p:cNvSpPr/>
              <p:nvPr/>
            </p:nvSpPr>
            <p:spPr>
              <a:xfrm rot="5400000">
                <a:off x="7956792" y="8801629"/>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6" name="正方形/長方形 1185">
                <a:extLst>
                  <a:ext uri="{FF2B5EF4-FFF2-40B4-BE49-F238E27FC236}">
                    <a16:creationId xmlns:a16="http://schemas.microsoft.com/office/drawing/2014/main" id="{54C2904C-EA7D-5138-AAF3-A5387A9472F6}"/>
                  </a:ext>
                </a:extLst>
              </p:cNvPr>
              <p:cNvSpPr/>
              <p:nvPr/>
            </p:nvSpPr>
            <p:spPr>
              <a:xfrm rot="5400000">
                <a:off x="8530673" y="8801630"/>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200" name="楕円 1199">
              <a:extLst>
                <a:ext uri="{FF2B5EF4-FFF2-40B4-BE49-F238E27FC236}">
                  <a16:creationId xmlns:a16="http://schemas.microsoft.com/office/drawing/2014/main" id="{A29A43B0-4B17-E712-E495-EAB18FFA9C1D}"/>
                </a:ext>
              </a:extLst>
            </p:cNvPr>
            <p:cNvSpPr/>
            <p:nvPr/>
          </p:nvSpPr>
          <p:spPr>
            <a:xfrm>
              <a:off x="7899277" y="824790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01" name="楕円 1200">
              <a:extLst>
                <a:ext uri="{FF2B5EF4-FFF2-40B4-BE49-F238E27FC236}">
                  <a16:creationId xmlns:a16="http://schemas.microsoft.com/office/drawing/2014/main" id="{9E647552-2F5C-E587-565F-625FAB4A7E1D}"/>
                </a:ext>
              </a:extLst>
            </p:cNvPr>
            <p:cNvSpPr/>
            <p:nvPr/>
          </p:nvSpPr>
          <p:spPr>
            <a:xfrm>
              <a:off x="7835335" y="8649336"/>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3" name="楕円 1202">
              <a:extLst>
                <a:ext uri="{FF2B5EF4-FFF2-40B4-BE49-F238E27FC236}">
                  <a16:creationId xmlns:a16="http://schemas.microsoft.com/office/drawing/2014/main" id="{E53C2512-26D5-67C8-AD7C-BBD7B383E5EC}"/>
                </a:ext>
              </a:extLst>
            </p:cNvPr>
            <p:cNvSpPr/>
            <p:nvPr/>
          </p:nvSpPr>
          <p:spPr>
            <a:xfrm>
              <a:off x="8348496" y="8615210"/>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1205" name="楕円 1204">
              <a:extLst>
                <a:ext uri="{FF2B5EF4-FFF2-40B4-BE49-F238E27FC236}">
                  <a16:creationId xmlns:a16="http://schemas.microsoft.com/office/drawing/2014/main" id="{A044ECA3-EEE1-6546-102C-ADFE000C9A36}"/>
                </a:ext>
              </a:extLst>
            </p:cNvPr>
            <p:cNvSpPr/>
            <p:nvPr/>
          </p:nvSpPr>
          <p:spPr>
            <a:xfrm>
              <a:off x="8409213" y="8215893"/>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207" name="直線コネクタ 1206">
              <a:extLst>
                <a:ext uri="{FF2B5EF4-FFF2-40B4-BE49-F238E27FC236}">
                  <a16:creationId xmlns:a16="http://schemas.microsoft.com/office/drawing/2014/main" id="{1060184A-CD5E-2065-0BF6-F2295DCB9872}"/>
                </a:ext>
              </a:extLst>
            </p:cNvPr>
            <p:cNvCxnSpPr>
              <a:cxnSpLocks/>
              <a:stCxn id="1201" idx="0"/>
            </p:cNvCxnSpPr>
            <p:nvPr/>
          </p:nvCxnSpPr>
          <p:spPr>
            <a:xfrm flipV="1">
              <a:off x="7956519" y="8370882"/>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15" name="直線コネクタ 1214">
              <a:extLst>
                <a:ext uri="{FF2B5EF4-FFF2-40B4-BE49-F238E27FC236}">
                  <a16:creationId xmlns:a16="http://schemas.microsoft.com/office/drawing/2014/main" id="{BDA2045A-3C68-BABD-86A6-103B664336D3}"/>
                </a:ext>
              </a:extLst>
            </p:cNvPr>
            <p:cNvCxnSpPr>
              <a:cxnSpLocks/>
            </p:cNvCxnSpPr>
            <p:nvPr/>
          </p:nvCxnSpPr>
          <p:spPr>
            <a:xfrm flipV="1">
              <a:off x="8470365" y="8336756"/>
              <a:ext cx="0" cy="27845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38" name="テキスト ボックス 1237">
              <a:extLst>
                <a:ext uri="{FF2B5EF4-FFF2-40B4-BE49-F238E27FC236}">
                  <a16:creationId xmlns:a16="http://schemas.microsoft.com/office/drawing/2014/main" id="{D8718143-8812-7814-ED9D-14B5986307E1}"/>
                </a:ext>
              </a:extLst>
            </p:cNvPr>
            <p:cNvSpPr txBox="1"/>
            <p:nvPr/>
          </p:nvSpPr>
          <p:spPr>
            <a:xfrm>
              <a:off x="7985158" y="8143160"/>
              <a:ext cx="424192"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ボール</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244" name="直線コネクタ 1243">
              <a:extLst>
                <a:ext uri="{FF2B5EF4-FFF2-40B4-BE49-F238E27FC236}">
                  <a16:creationId xmlns:a16="http://schemas.microsoft.com/office/drawing/2014/main" id="{1050D7A4-56F0-B6ED-8960-AD9BE92A58D9}"/>
                </a:ext>
              </a:extLst>
            </p:cNvPr>
            <p:cNvCxnSpPr>
              <a:cxnSpLocks/>
            </p:cNvCxnSpPr>
            <p:nvPr/>
          </p:nvCxnSpPr>
          <p:spPr>
            <a:xfrm flipV="1">
              <a:off x="7943850" y="8594725"/>
              <a:ext cx="146050" cy="17332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45" name="テキスト ボックス 1244">
              <a:extLst>
                <a:ext uri="{FF2B5EF4-FFF2-40B4-BE49-F238E27FC236}">
                  <a16:creationId xmlns:a16="http://schemas.microsoft.com/office/drawing/2014/main" id="{FBA2BE61-13D4-B80F-2D44-A798E13D1B22}"/>
                </a:ext>
              </a:extLst>
            </p:cNvPr>
            <p:cNvSpPr txBox="1"/>
            <p:nvPr/>
          </p:nvSpPr>
          <p:spPr>
            <a:xfrm>
              <a:off x="7943850" y="8437567"/>
              <a:ext cx="504825" cy="197233"/>
            </a:xfrm>
            <a:prstGeom prst="rect">
              <a:avLst/>
            </a:prstGeom>
            <a:noFill/>
          </p:spPr>
          <p:txBody>
            <a:bodyPr wrap="square" numCol="1" rtlCol="0">
              <a:spAutoFit/>
            </a:bodyPr>
            <a:lstStyle/>
            <a:p>
              <a:pPr algn="ctr">
                <a:lnSpc>
                  <a:spcPts val="900"/>
                </a:lnSpc>
              </a:pPr>
              <a:r>
                <a:rPr kumimoji="1" lang="ja-JP" altLang="en-US" sz="600" dirty="0">
                  <a:solidFill>
                    <a:schemeClr val="bg1"/>
                  </a:solidFill>
                  <a:latin typeface="Noto Sans JP" panose="020B0200000000000000" pitchFamily="50" charset="-128"/>
                  <a:ea typeface="Noto Sans JP" panose="020B0200000000000000" pitchFamily="50" charset="-128"/>
                </a:rPr>
                <a:t>ロボット</a:t>
              </a:r>
              <a:endParaRPr kumimoji="1" lang="en-US" altLang="ja-JP" sz="600" dirty="0">
                <a:solidFill>
                  <a:schemeClr val="bg1"/>
                </a:solidFill>
                <a:latin typeface="Noto Sans JP" panose="020B0200000000000000" pitchFamily="50" charset="-128"/>
                <a:ea typeface="Noto Sans JP" panose="020B0200000000000000" pitchFamily="50" charset="-128"/>
              </a:endParaRPr>
            </a:p>
          </p:txBody>
        </p:sp>
        <p:cxnSp>
          <p:nvCxnSpPr>
            <p:cNvPr id="1350" name="直線コネクタ 1349">
              <a:extLst>
                <a:ext uri="{FF2B5EF4-FFF2-40B4-BE49-F238E27FC236}">
                  <a16:creationId xmlns:a16="http://schemas.microsoft.com/office/drawing/2014/main" id="{DEBB5B37-7F30-C38A-0A35-AD2F00E73136}"/>
                </a:ext>
              </a:extLst>
            </p:cNvPr>
            <p:cNvCxnSpPr>
              <a:cxnSpLocks/>
            </p:cNvCxnSpPr>
            <p:nvPr/>
          </p:nvCxnSpPr>
          <p:spPr>
            <a:xfrm flipV="1">
              <a:off x="7958321" y="8252583"/>
              <a:ext cx="103004" cy="5782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1251" name="表 1250">
            <a:extLst>
              <a:ext uri="{FF2B5EF4-FFF2-40B4-BE49-F238E27FC236}">
                <a16:creationId xmlns:a16="http://schemas.microsoft.com/office/drawing/2014/main" id="{E6B0870A-6457-DBED-B7FF-8263C1A2596B}"/>
              </a:ext>
            </a:extLst>
          </p:cNvPr>
          <p:cNvGraphicFramePr>
            <a:graphicFrameLocks noGrp="1"/>
          </p:cNvGraphicFramePr>
          <p:nvPr>
            <p:extLst>
              <p:ext uri="{D42A27DB-BD31-4B8C-83A1-F6EECF244321}">
                <p14:modId xmlns:p14="http://schemas.microsoft.com/office/powerpoint/2010/main" val="975460703"/>
              </p:ext>
            </p:extLst>
          </p:nvPr>
        </p:nvGraphicFramePr>
        <p:xfrm>
          <a:off x="11099225" y="8853828"/>
          <a:ext cx="3819092" cy="670560"/>
        </p:xfrm>
        <a:graphic>
          <a:graphicData uri="http://schemas.openxmlformats.org/drawingml/2006/table">
            <a:tbl>
              <a:tblPr firstRow="1" bandRow="1">
                <a:tableStyleId>{5C22544A-7EE6-4342-B048-85BDC9FD1C3A}</a:tableStyleId>
              </a:tblPr>
              <a:tblGrid>
                <a:gridCol w="707162">
                  <a:extLst>
                    <a:ext uri="{9D8B030D-6E8A-4147-A177-3AD203B41FA5}">
                      <a16:colId xmlns:a16="http://schemas.microsoft.com/office/drawing/2014/main" val="2839374194"/>
                    </a:ext>
                  </a:extLst>
                </a:gridCol>
                <a:gridCol w="345770">
                  <a:extLst>
                    <a:ext uri="{9D8B030D-6E8A-4147-A177-3AD203B41FA5}">
                      <a16:colId xmlns:a16="http://schemas.microsoft.com/office/drawing/2014/main" val="3180813916"/>
                    </a:ext>
                  </a:extLst>
                </a:gridCol>
                <a:gridCol w="345770">
                  <a:extLst>
                    <a:ext uri="{9D8B030D-6E8A-4147-A177-3AD203B41FA5}">
                      <a16:colId xmlns:a16="http://schemas.microsoft.com/office/drawing/2014/main" val="1192535834"/>
                    </a:ext>
                  </a:extLst>
                </a:gridCol>
                <a:gridCol w="345770">
                  <a:extLst>
                    <a:ext uri="{9D8B030D-6E8A-4147-A177-3AD203B41FA5}">
                      <a16:colId xmlns:a16="http://schemas.microsoft.com/office/drawing/2014/main" val="3782115533"/>
                    </a:ext>
                  </a:extLst>
                </a:gridCol>
                <a:gridCol w="345770">
                  <a:extLst>
                    <a:ext uri="{9D8B030D-6E8A-4147-A177-3AD203B41FA5}">
                      <a16:colId xmlns:a16="http://schemas.microsoft.com/office/drawing/2014/main" val="3315251691"/>
                    </a:ext>
                  </a:extLst>
                </a:gridCol>
                <a:gridCol w="345770">
                  <a:extLst>
                    <a:ext uri="{9D8B030D-6E8A-4147-A177-3AD203B41FA5}">
                      <a16:colId xmlns:a16="http://schemas.microsoft.com/office/drawing/2014/main" val="659308950"/>
                    </a:ext>
                  </a:extLst>
                </a:gridCol>
                <a:gridCol w="345770">
                  <a:extLst>
                    <a:ext uri="{9D8B030D-6E8A-4147-A177-3AD203B41FA5}">
                      <a16:colId xmlns:a16="http://schemas.microsoft.com/office/drawing/2014/main" val="1757752707"/>
                    </a:ext>
                  </a:extLst>
                </a:gridCol>
                <a:gridCol w="345770">
                  <a:extLst>
                    <a:ext uri="{9D8B030D-6E8A-4147-A177-3AD203B41FA5}">
                      <a16:colId xmlns:a16="http://schemas.microsoft.com/office/drawing/2014/main" val="4183970491"/>
                    </a:ext>
                  </a:extLst>
                </a:gridCol>
                <a:gridCol w="345770">
                  <a:extLst>
                    <a:ext uri="{9D8B030D-6E8A-4147-A177-3AD203B41FA5}">
                      <a16:colId xmlns:a16="http://schemas.microsoft.com/office/drawing/2014/main" val="1015755380"/>
                    </a:ext>
                  </a:extLst>
                </a:gridCol>
                <a:gridCol w="345770">
                  <a:extLst>
                    <a:ext uri="{9D8B030D-6E8A-4147-A177-3AD203B41FA5}">
                      <a16:colId xmlns:a16="http://schemas.microsoft.com/office/drawing/2014/main" val="3031802540"/>
                    </a:ext>
                  </a:extLst>
                </a:gridCol>
              </a:tblGrid>
              <a:tr h="0">
                <a:tc>
                  <a:txBody>
                    <a:bodyPr/>
                    <a:lstStyle/>
                    <a:p>
                      <a:pPr algn="ctr"/>
                      <a:r>
                        <a:rPr kumimoji="1" lang="ja-JP" altLang="en-US" sz="600" dirty="0">
                          <a:latin typeface="Noto Sans JP" panose="020B0200000000000000" pitchFamily="50" charset="-128"/>
                          <a:ea typeface="Noto Sans JP" panose="020B0200000000000000" pitchFamily="50" charset="-128"/>
                        </a:rPr>
                        <a:t>回数</a:t>
                      </a:r>
                      <a:r>
                        <a:rPr kumimoji="1" lang="en-US" altLang="ja-JP" sz="600" dirty="0">
                          <a:latin typeface="Noto Sans JP" panose="020B0200000000000000" pitchFamily="50" charset="-128"/>
                          <a:ea typeface="Noto Sans JP" panose="020B0200000000000000" pitchFamily="50" charset="-128"/>
                        </a:rPr>
                        <a:t>(20</a:t>
                      </a:r>
                      <a:r>
                        <a:rPr kumimoji="1" lang="ja-JP" altLang="en-US" sz="600" dirty="0">
                          <a:latin typeface="Noto Sans JP" panose="020B0200000000000000" pitchFamily="50" charset="-128"/>
                          <a:ea typeface="Noto Sans JP" panose="020B0200000000000000" pitchFamily="50" charset="-128"/>
                        </a:rPr>
                        <a:t>回中</a:t>
                      </a:r>
                      <a:r>
                        <a:rPr kumimoji="1" lang="en-US" altLang="ja-JP" sz="600" dirty="0">
                          <a:latin typeface="Noto Sans JP" panose="020B0200000000000000" pitchFamily="50" charset="-128"/>
                          <a:ea typeface="Noto Sans JP" panose="020B0200000000000000" pitchFamily="50" charset="-128"/>
                        </a:rPr>
                        <a:t>)</a:t>
                      </a:r>
                      <a:endParaRPr kumimoji="1" lang="ja-JP" altLang="en-US" sz="600" dirty="0">
                        <a:latin typeface="Noto Sans JP" panose="020B0200000000000000" pitchFamily="50" charset="-128"/>
                        <a:ea typeface="Noto Sans JP" panose="020B0200000000000000" pitchFamily="50" charset="-128"/>
                      </a:endParaRP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①</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②</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③</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④</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⑤</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⑥</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⑦</a:t>
                      </a:r>
                    </a:p>
                  </a:txBody>
                  <a:tcPr anchor="ctr"/>
                </a:tc>
                <a:tc>
                  <a:txBody>
                    <a:bodyPr/>
                    <a:lstStyle/>
                    <a:p>
                      <a:pPr algn="ctr"/>
                      <a:r>
                        <a:rPr kumimoji="1" lang="ja-JP" altLang="en-US" sz="1000" dirty="0">
                          <a:latin typeface="Noto Sans JP" panose="020B0200000000000000" pitchFamily="50" charset="-128"/>
                          <a:ea typeface="Noto Sans JP" panose="020B0200000000000000" pitchFamily="50" charset="-128"/>
                        </a:rPr>
                        <a:t>⑧</a:t>
                      </a:r>
                    </a:p>
                  </a:txBody>
                  <a:tcPr anchor="ctr"/>
                </a:tc>
                <a:tc>
                  <a:txBody>
                    <a:bodyPr/>
                    <a:lstStyle/>
                    <a:p>
                      <a:pPr algn="ctr"/>
                      <a:r>
                        <a:rPr kumimoji="1" lang="ja-JP" altLang="en-US" sz="800" dirty="0">
                          <a:latin typeface="Noto Sans JP" panose="020B0200000000000000" pitchFamily="50" charset="-128"/>
                          <a:ea typeface="Noto Sans JP" panose="020B0200000000000000" pitchFamily="50" charset="-128"/>
                        </a:rPr>
                        <a:t>合計</a:t>
                      </a:r>
                      <a:endParaRPr kumimoji="1" lang="ja-JP" altLang="en-US" sz="1000" dirty="0">
                        <a:latin typeface="Noto Sans JP" panose="020B0200000000000000" pitchFamily="50" charset="-128"/>
                        <a:ea typeface="Noto Sans JP" panose="020B0200000000000000" pitchFamily="50" charset="-128"/>
                      </a:endParaRPr>
                    </a:p>
                  </a:txBody>
                  <a:tcPr marL="0" marR="0" marT="32400" anchor="ctr"/>
                </a:tc>
                <a:extLst>
                  <a:ext uri="{0D108BD9-81ED-4DB2-BD59-A6C34878D82A}">
                    <a16:rowId xmlns:a16="http://schemas.microsoft.com/office/drawing/2014/main" val="3058196416"/>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方法①</a:t>
                      </a:r>
                      <a:endParaRPr kumimoji="1" lang="ja-JP" altLang="en-US" sz="10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104447638"/>
                  </a:ext>
                </a:extLst>
              </a:tr>
              <a:tr h="0">
                <a:tc>
                  <a:txBody>
                    <a:bodyPr/>
                    <a:lstStyle/>
                    <a:p>
                      <a:pPr algn="ctr"/>
                      <a:r>
                        <a:rPr kumimoji="1" lang="ja-JP" altLang="en-US" sz="800" dirty="0">
                          <a:latin typeface="Noto Sans JP" panose="020B0200000000000000" pitchFamily="50" charset="-128"/>
                          <a:ea typeface="Noto Sans JP" panose="020B0200000000000000" pitchFamily="50" charset="-128"/>
                        </a:rPr>
                        <a:t>方法②</a:t>
                      </a: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lang="ja-JP" altLang="en-US" sz="5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algn="ct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anchor="ctr"/>
                </a:tc>
                <a:tc>
                  <a:txBody>
                    <a:bodyPr/>
                    <a:lstStyle/>
                    <a:p>
                      <a:pPr marL="0" marR="0" lvl="0" indent="0" algn="ctr" defTabSz="1425550" rtl="0" eaLnBrk="1" fontAlgn="auto" latinLnBrk="0" hangingPunct="1">
                        <a:lnSpc>
                          <a:spcPct val="100000"/>
                        </a:lnSpc>
                        <a:spcBef>
                          <a:spcPts val="0"/>
                        </a:spcBef>
                        <a:spcAft>
                          <a:spcPts val="0"/>
                        </a:spcAft>
                        <a:buClrTx/>
                        <a:buSzTx/>
                        <a:buFontTx/>
                        <a:buNone/>
                        <a:tabLst/>
                        <a:defRPr/>
                      </a:pPr>
                      <a:r>
                        <a:rPr lang="en-US" altLang="ja-JP" sz="700" dirty="0">
                          <a:latin typeface="Noto Sans JP" panose="020B0200000000000000" pitchFamily="50" charset="-128"/>
                          <a:ea typeface="Noto Sans JP" panose="020B0200000000000000" pitchFamily="50" charset="-128"/>
                        </a:rPr>
                        <a:t>N</a:t>
                      </a:r>
                      <a:r>
                        <a:rPr lang="ja-JP" altLang="en-US" sz="700" dirty="0">
                          <a:latin typeface="Noto Sans JP" panose="020B0200000000000000" pitchFamily="50" charset="-128"/>
                          <a:ea typeface="Noto Sans JP" panose="020B0200000000000000" pitchFamily="50" charset="-128"/>
                        </a:rPr>
                        <a:t>回</a:t>
                      </a:r>
                      <a:endParaRPr kumimoji="1" lang="ja-JP" altLang="en-US" sz="800" dirty="0">
                        <a:latin typeface="Noto Sans JP" panose="020B0200000000000000" pitchFamily="50" charset="-128"/>
                        <a:ea typeface="Noto Sans JP" panose="020B0200000000000000" pitchFamily="50" charset="-128"/>
                      </a:endParaRPr>
                    </a:p>
                  </a:txBody>
                  <a:tcPr marL="0" marR="0" anchor="ctr"/>
                </a:tc>
                <a:extLst>
                  <a:ext uri="{0D108BD9-81ED-4DB2-BD59-A6C34878D82A}">
                    <a16:rowId xmlns:a16="http://schemas.microsoft.com/office/drawing/2014/main" val="1087119226"/>
                  </a:ext>
                </a:extLst>
              </a:tr>
            </a:tbl>
          </a:graphicData>
        </a:graphic>
      </p:graphicFrame>
      <p:grpSp>
        <p:nvGrpSpPr>
          <p:cNvPr id="1310" name="グループ化 1309">
            <a:extLst>
              <a:ext uri="{FF2B5EF4-FFF2-40B4-BE49-F238E27FC236}">
                <a16:creationId xmlns:a16="http://schemas.microsoft.com/office/drawing/2014/main" id="{F9B604B3-07E8-A01D-4D07-7DB06199172B}"/>
              </a:ext>
            </a:extLst>
          </p:cNvPr>
          <p:cNvGrpSpPr/>
          <p:nvPr/>
        </p:nvGrpSpPr>
        <p:grpSpPr>
          <a:xfrm>
            <a:off x="9597147" y="4653372"/>
            <a:ext cx="1534881" cy="1392258"/>
            <a:chOff x="9720453" y="4585931"/>
            <a:chExt cx="1534881" cy="1392258"/>
          </a:xfrm>
        </p:grpSpPr>
        <p:grpSp>
          <p:nvGrpSpPr>
            <p:cNvPr id="1255" name="グループ化 1254">
              <a:extLst>
                <a:ext uri="{FF2B5EF4-FFF2-40B4-BE49-F238E27FC236}">
                  <a16:creationId xmlns:a16="http://schemas.microsoft.com/office/drawing/2014/main" id="{F9E69868-5D27-96D8-4F5F-349FCBC397B5}"/>
                </a:ext>
              </a:extLst>
            </p:cNvPr>
            <p:cNvGrpSpPr/>
            <p:nvPr/>
          </p:nvGrpSpPr>
          <p:grpSpPr>
            <a:xfrm>
              <a:off x="9720453" y="4585931"/>
              <a:ext cx="1531674" cy="1392258"/>
              <a:chOff x="7598603" y="8158224"/>
              <a:chExt cx="1531674" cy="1392258"/>
            </a:xfrm>
          </p:grpSpPr>
          <p:sp>
            <p:nvSpPr>
              <p:cNvPr id="1262" name="正方形/長方形 1261">
                <a:extLst>
                  <a:ext uri="{FF2B5EF4-FFF2-40B4-BE49-F238E27FC236}">
                    <a16:creationId xmlns:a16="http://schemas.microsoft.com/office/drawing/2014/main" id="{FF0A80A2-90AD-7CAA-FEBF-6AA110472A85}"/>
                  </a:ext>
                </a:extLst>
              </p:cNvPr>
              <p:cNvSpPr/>
              <p:nvPr/>
            </p:nvSpPr>
            <p:spPr>
              <a:xfrm>
                <a:off x="7598603" y="8260942"/>
                <a:ext cx="1531674" cy="1288241"/>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263" name="正方形/長方形 1262">
                <a:extLst>
                  <a:ext uri="{FF2B5EF4-FFF2-40B4-BE49-F238E27FC236}">
                    <a16:creationId xmlns:a16="http://schemas.microsoft.com/office/drawing/2014/main" id="{66D2CE61-D463-CB30-33C0-CB3A02B91FB6}"/>
                  </a:ext>
                </a:extLst>
              </p:cNvPr>
              <p:cNvSpPr/>
              <p:nvPr/>
            </p:nvSpPr>
            <p:spPr>
              <a:xfrm rot="5400000">
                <a:off x="7029393" y="8783623"/>
                <a:ext cx="1296518"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4" name="正方形/長方形 1263">
                <a:extLst>
                  <a:ext uri="{FF2B5EF4-FFF2-40B4-BE49-F238E27FC236}">
                    <a16:creationId xmlns:a16="http://schemas.microsoft.com/office/drawing/2014/main" id="{0AC913A8-40C4-46B3-FCB5-3A92E7B250D6}"/>
                  </a:ext>
                </a:extLst>
              </p:cNvPr>
              <p:cNvSpPr/>
              <p:nvPr/>
            </p:nvSpPr>
            <p:spPr>
              <a:xfrm rot="5400000">
                <a:off x="8408846"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5" name="正方形/長方形 1264">
                <a:extLst>
                  <a:ext uri="{FF2B5EF4-FFF2-40B4-BE49-F238E27FC236}">
                    <a16:creationId xmlns:a16="http://schemas.microsoft.com/office/drawing/2014/main" id="{B2DFB690-5DD9-2FC2-AE9D-C4EDC6B01C77}"/>
                  </a:ext>
                </a:extLst>
              </p:cNvPr>
              <p:cNvSpPr/>
              <p:nvPr/>
            </p:nvSpPr>
            <p:spPr>
              <a:xfrm>
                <a:off x="7653605" y="9408959"/>
                <a:ext cx="1419226" cy="50160"/>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267" name="正方形/長方形 1266">
                <a:extLst>
                  <a:ext uri="{FF2B5EF4-FFF2-40B4-BE49-F238E27FC236}">
                    <a16:creationId xmlns:a16="http://schemas.microsoft.com/office/drawing/2014/main" id="{CB23688E-5F74-A402-E74A-814515AB0127}"/>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8" name="正方形/長方形 1267">
                <a:extLst>
                  <a:ext uri="{FF2B5EF4-FFF2-40B4-BE49-F238E27FC236}">
                    <a16:creationId xmlns:a16="http://schemas.microsoft.com/office/drawing/2014/main" id="{D977834D-3995-6068-38AA-32673B16BDD3}"/>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9" name="正方形/長方形 1268">
                <a:extLst>
                  <a:ext uri="{FF2B5EF4-FFF2-40B4-BE49-F238E27FC236}">
                    <a16:creationId xmlns:a16="http://schemas.microsoft.com/office/drawing/2014/main" id="{5B00F18F-9CE2-7F1A-3098-092E0AB0082E}"/>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6" name="正方形/長方形 1265">
                <a:extLst>
                  <a:ext uri="{FF2B5EF4-FFF2-40B4-BE49-F238E27FC236}">
                    <a16:creationId xmlns:a16="http://schemas.microsoft.com/office/drawing/2014/main" id="{6F607034-795F-6A43-4539-F86177BAF393}"/>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59" name="楕円 1258">
              <a:extLst>
                <a:ext uri="{FF2B5EF4-FFF2-40B4-BE49-F238E27FC236}">
                  <a16:creationId xmlns:a16="http://schemas.microsoft.com/office/drawing/2014/main" id="{66649E2A-D14F-7C11-D7F6-21FA8FC92E23}"/>
                </a:ext>
              </a:extLst>
            </p:cNvPr>
            <p:cNvSpPr/>
            <p:nvPr/>
          </p:nvSpPr>
          <p:spPr>
            <a:xfrm>
              <a:off x="10594375"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288" name="楕円 1287">
              <a:extLst>
                <a:ext uri="{FF2B5EF4-FFF2-40B4-BE49-F238E27FC236}">
                  <a16:creationId xmlns:a16="http://schemas.microsoft.com/office/drawing/2014/main" id="{C16A11E2-21EB-6745-E9C2-B285F8F4D178}"/>
                </a:ext>
              </a:extLst>
            </p:cNvPr>
            <p:cNvSpPr/>
            <p:nvPr/>
          </p:nvSpPr>
          <p:spPr>
            <a:xfrm>
              <a:off x="10799211" y="4729467"/>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61" name="楕円 1260">
              <a:extLst>
                <a:ext uri="{FF2B5EF4-FFF2-40B4-BE49-F238E27FC236}">
                  <a16:creationId xmlns:a16="http://schemas.microsoft.com/office/drawing/2014/main" id="{5EFC3C0E-20BE-308D-FEAD-007E0B9EC985}"/>
                </a:ext>
              </a:extLst>
            </p:cNvPr>
            <p:cNvSpPr/>
            <p:nvPr/>
          </p:nvSpPr>
          <p:spPr>
            <a:xfrm>
              <a:off x="10861346" y="490543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89" name="矢印: 右 1288">
              <a:extLst>
                <a:ext uri="{FF2B5EF4-FFF2-40B4-BE49-F238E27FC236}">
                  <a16:creationId xmlns:a16="http://schemas.microsoft.com/office/drawing/2014/main" id="{DF96CCC2-2720-0FE1-F772-CD1827D28FA4}"/>
                </a:ext>
              </a:extLst>
            </p:cNvPr>
            <p:cNvSpPr/>
            <p:nvPr/>
          </p:nvSpPr>
          <p:spPr>
            <a:xfrm rot="5400000">
              <a:off x="10948757" y="4979935"/>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0" name="楕円 1289">
              <a:extLst>
                <a:ext uri="{FF2B5EF4-FFF2-40B4-BE49-F238E27FC236}">
                  <a16:creationId xmlns:a16="http://schemas.microsoft.com/office/drawing/2014/main" id="{5FAEEE9D-1042-D540-01D4-366B09AF093C}"/>
                </a:ext>
              </a:extLst>
            </p:cNvPr>
            <p:cNvSpPr/>
            <p:nvPr/>
          </p:nvSpPr>
          <p:spPr>
            <a:xfrm>
              <a:off x="10799211" y="5074973"/>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1" name="楕円 1290">
              <a:extLst>
                <a:ext uri="{FF2B5EF4-FFF2-40B4-BE49-F238E27FC236}">
                  <a16:creationId xmlns:a16="http://schemas.microsoft.com/office/drawing/2014/main" id="{494EB009-253B-5D8A-463A-0B29730D9C6E}"/>
                </a:ext>
              </a:extLst>
            </p:cNvPr>
            <p:cNvSpPr/>
            <p:nvPr/>
          </p:nvSpPr>
          <p:spPr>
            <a:xfrm>
              <a:off x="10775622" y="52355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92" name="矢印: 右 1291">
              <a:extLst>
                <a:ext uri="{FF2B5EF4-FFF2-40B4-BE49-F238E27FC236}">
                  <a16:creationId xmlns:a16="http://schemas.microsoft.com/office/drawing/2014/main" id="{53BB4C33-05EE-34BC-67CF-357D7C16BEA7}"/>
                </a:ext>
              </a:extLst>
            </p:cNvPr>
            <p:cNvSpPr/>
            <p:nvPr/>
          </p:nvSpPr>
          <p:spPr>
            <a:xfrm rot="8122184">
              <a:off x="10563902" y="5383365"/>
              <a:ext cx="247254"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93" name="テキスト ボックス 1292">
              <a:extLst>
                <a:ext uri="{FF2B5EF4-FFF2-40B4-BE49-F238E27FC236}">
                  <a16:creationId xmlns:a16="http://schemas.microsoft.com/office/drawing/2014/main" id="{AA44B712-DB05-4788-6067-E546E1A8940E}"/>
                </a:ext>
              </a:extLst>
            </p:cNvPr>
            <p:cNvSpPr txBox="1"/>
            <p:nvPr/>
          </p:nvSpPr>
          <p:spPr>
            <a:xfrm>
              <a:off x="10703114" y="5361743"/>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298" name="矢印: 右 1297">
              <a:extLst>
                <a:ext uri="{FF2B5EF4-FFF2-40B4-BE49-F238E27FC236}">
                  <a16:creationId xmlns:a16="http://schemas.microsoft.com/office/drawing/2014/main" id="{21D94A3A-0996-19D0-9084-8FB66D6B9CF0}"/>
                </a:ext>
              </a:extLst>
            </p:cNvPr>
            <p:cNvSpPr/>
            <p:nvPr/>
          </p:nvSpPr>
          <p:spPr>
            <a:xfrm rot="16200000">
              <a:off x="9750993" y="5293943"/>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08" name="フリーフォーム: 図形 1307">
              <a:extLst>
                <a:ext uri="{FF2B5EF4-FFF2-40B4-BE49-F238E27FC236}">
                  <a16:creationId xmlns:a16="http://schemas.microsoft.com/office/drawing/2014/main" id="{3A3E49E7-2E07-FADE-7A1F-25670364C8F4}"/>
                </a:ext>
              </a:extLst>
            </p:cNvPr>
            <p:cNvSpPr/>
            <p:nvPr/>
          </p:nvSpPr>
          <p:spPr>
            <a:xfrm>
              <a:off x="9927869" y="5651284"/>
              <a:ext cx="709613" cy="216907"/>
            </a:xfrm>
            <a:custGeom>
              <a:avLst/>
              <a:gdLst>
                <a:gd name="connsiteX0" fmla="*/ 28575 w 709613"/>
                <a:gd name="connsiteY0" fmla="*/ 0 h 230982"/>
                <a:gd name="connsiteX1" fmla="*/ 709613 w 709613"/>
                <a:gd name="connsiteY1" fmla="*/ 202407 h 230982"/>
                <a:gd name="connsiteX2" fmla="*/ 228600 w 709613"/>
                <a:gd name="connsiteY2" fmla="*/ 204788 h 230982"/>
                <a:gd name="connsiteX3" fmla="*/ 0 w 709613"/>
                <a:gd name="connsiteY3" fmla="*/ 230982 h 230982"/>
                <a:gd name="connsiteX4" fmla="*/ 28575 w 709613"/>
                <a:gd name="connsiteY4" fmla="*/ 0 h 23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3" h="230982">
                  <a:moveTo>
                    <a:pt x="28575" y="0"/>
                  </a:moveTo>
                  <a:lnTo>
                    <a:pt x="709613" y="202407"/>
                  </a:lnTo>
                  <a:lnTo>
                    <a:pt x="228600" y="204788"/>
                  </a:lnTo>
                  <a:lnTo>
                    <a:pt x="0" y="230982"/>
                  </a:lnTo>
                  <a:lnTo>
                    <a:pt x="28575" y="0"/>
                  </a:lnTo>
                  <a:close/>
                </a:path>
              </a:pathLst>
            </a:cu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4" name="楕円 1293">
              <a:extLst>
                <a:ext uri="{FF2B5EF4-FFF2-40B4-BE49-F238E27FC236}">
                  <a16:creationId xmlns:a16="http://schemas.microsoft.com/office/drawing/2014/main" id="{47D032D2-8EF3-10ED-CD9F-A96A0BB94FEE}"/>
                </a:ext>
              </a:extLst>
            </p:cNvPr>
            <p:cNvSpPr/>
            <p:nvPr/>
          </p:nvSpPr>
          <p:spPr>
            <a:xfrm>
              <a:off x="9820518" y="563959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5" name="楕円 1294">
              <a:extLst>
                <a:ext uri="{FF2B5EF4-FFF2-40B4-BE49-F238E27FC236}">
                  <a16:creationId xmlns:a16="http://schemas.microsoft.com/office/drawing/2014/main" id="{845CB10E-D93E-B87D-A556-D36F7DBC7D9B}"/>
                </a:ext>
              </a:extLst>
            </p:cNvPr>
            <p:cNvSpPr/>
            <p:nvPr/>
          </p:nvSpPr>
          <p:spPr>
            <a:xfrm>
              <a:off x="9997117" y="5749822"/>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03" name="フリーフォーム: 図形 1302">
              <a:extLst>
                <a:ext uri="{FF2B5EF4-FFF2-40B4-BE49-F238E27FC236}">
                  <a16:creationId xmlns:a16="http://schemas.microsoft.com/office/drawing/2014/main" id="{9A9CA379-A1F6-8E29-A6E3-263AD1D43297}"/>
                </a:ext>
              </a:extLst>
            </p:cNvPr>
            <p:cNvSpPr/>
            <p:nvPr/>
          </p:nvSpPr>
          <p:spPr>
            <a:xfrm>
              <a:off x="9873501" y="4900580"/>
              <a:ext cx="790174" cy="945357"/>
            </a:xfrm>
            <a:custGeom>
              <a:avLst/>
              <a:gdLst>
                <a:gd name="connsiteX0" fmla="*/ 0 w 826294"/>
                <a:gd name="connsiteY0" fmla="*/ 104775 h 945357"/>
                <a:gd name="connsiteX1" fmla="*/ 330994 w 826294"/>
                <a:gd name="connsiteY1" fmla="*/ 945357 h 945357"/>
                <a:gd name="connsiteX2" fmla="*/ 826294 w 826294"/>
                <a:gd name="connsiteY2" fmla="*/ 945357 h 945357"/>
                <a:gd name="connsiteX3" fmla="*/ 211932 w 826294"/>
                <a:gd name="connsiteY3" fmla="*/ 0 h 945357"/>
                <a:gd name="connsiteX4" fmla="*/ 0 w 826294"/>
                <a:gd name="connsiteY4" fmla="*/ 104775 h 945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294" h="945357">
                  <a:moveTo>
                    <a:pt x="0" y="104775"/>
                  </a:moveTo>
                  <a:lnTo>
                    <a:pt x="330994" y="945357"/>
                  </a:lnTo>
                  <a:lnTo>
                    <a:pt x="826294" y="945357"/>
                  </a:lnTo>
                  <a:lnTo>
                    <a:pt x="211932" y="0"/>
                  </a:lnTo>
                  <a:lnTo>
                    <a:pt x="0" y="104775"/>
                  </a:lnTo>
                  <a:close/>
                </a:path>
              </a:pathLst>
            </a:cu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6" name="楕円 1295">
              <a:extLst>
                <a:ext uri="{FF2B5EF4-FFF2-40B4-BE49-F238E27FC236}">
                  <a16:creationId xmlns:a16="http://schemas.microsoft.com/office/drawing/2014/main" id="{A4D3227F-5FD4-C39B-59D6-7DC7557D849F}"/>
                </a:ext>
              </a:extLst>
            </p:cNvPr>
            <p:cNvSpPr/>
            <p:nvPr/>
          </p:nvSpPr>
          <p:spPr>
            <a:xfrm>
              <a:off x="9851474" y="483258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297" name="楕円 1296">
              <a:extLst>
                <a:ext uri="{FF2B5EF4-FFF2-40B4-BE49-F238E27FC236}">
                  <a16:creationId xmlns:a16="http://schemas.microsoft.com/office/drawing/2014/main" id="{6F880319-E5A0-5444-F816-B80BBDE54B26}"/>
                </a:ext>
              </a:extLst>
            </p:cNvPr>
            <p:cNvSpPr/>
            <p:nvPr/>
          </p:nvSpPr>
          <p:spPr>
            <a:xfrm>
              <a:off x="9985212" y="498706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09" name="テキスト ボックス 1308">
            <a:extLst>
              <a:ext uri="{FF2B5EF4-FFF2-40B4-BE49-F238E27FC236}">
                <a16:creationId xmlns:a16="http://schemas.microsoft.com/office/drawing/2014/main" id="{A720251D-146D-5CFB-7CF6-BE10FD788F61}"/>
              </a:ext>
            </a:extLst>
          </p:cNvPr>
          <p:cNvSpPr txBox="1"/>
          <p:nvPr/>
        </p:nvSpPr>
        <p:spPr>
          <a:xfrm>
            <a:off x="9276025" y="6110275"/>
            <a:ext cx="2147659"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5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前ドリブラー・キッカーに</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よるロボットの動作</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13" name="テキスト ボックス 1312">
            <a:extLst>
              <a:ext uri="{FF2B5EF4-FFF2-40B4-BE49-F238E27FC236}">
                <a16:creationId xmlns:a16="http://schemas.microsoft.com/office/drawing/2014/main" id="{7CE7F48C-0120-3E44-7819-0D4D2E39436A}"/>
              </a:ext>
            </a:extLst>
          </p:cNvPr>
          <p:cNvSpPr txBox="1"/>
          <p:nvPr/>
        </p:nvSpPr>
        <p:spPr>
          <a:xfrm>
            <a:off x="11199457" y="4607837"/>
            <a:ext cx="4099879" cy="1928028"/>
          </a:xfrm>
          <a:prstGeom prst="rect">
            <a:avLst/>
          </a:prstGeom>
          <a:noFill/>
        </p:spPr>
        <p:txBody>
          <a:bodyPr wrap="square"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900" b="1" dirty="0">
                <a:solidFill>
                  <a:schemeClr val="tx1">
                    <a:lumMod val="85000"/>
                    <a:lumOff val="15000"/>
                  </a:schemeClr>
                </a:solidFill>
                <a:latin typeface="Noto Sans JP" panose="020B0200000000000000" pitchFamily="50" charset="-128"/>
                <a:ea typeface="Noto Sans JP" panose="020B0200000000000000" pitchFamily="50" charset="-128"/>
              </a:rPr>
              <a:t>後方</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にあるドリブラー・キッカーは、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「ボールを隠して運び、相手に見せずに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シュートする」</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役割を担います。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ロボットの後方に存在しているボールは</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回り込むことなく直接ドリブラーで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捕捉し、</a:t>
            </a:r>
            <a:r>
              <a:rPr kumimoji="1" lang="ja-JP" altLang="en-US" sz="900" b="1" dirty="0">
                <a:solidFill>
                  <a:srgbClr val="073849"/>
                </a:solidFill>
                <a:latin typeface="Noto Sans JP" panose="020B0200000000000000" pitchFamily="50" charset="-128"/>
                <a:ea typeface="Noto Sans JP" panose="020B0200000000000000" pitchFamily="50" charset="-128"/>
              </a:rPr>
              <a:t>後ろに隠したまま</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ゴールまで</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運びます。ロボットがゴールより外側に</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いる場合、</a:t>
            </a:r>
            <a:r>
              <a:rPr kumimoji="1" lang="ja-JP" altLang="en-US" sz="900" b="1" dirty="0">
                <a:solidFill>
                  <a:srgbClr val="073849"/>
                </a:solidFill>
                <a:latin typeface="Noto Sans JP" panose="020B0200000000000000" pitchFamily="50" charset="-128"/>
                <a:ea typeface="Noto Sans JP" panose="020B0200000000000000" pitchFamily="50" charset="-128"/>
              </a:rPr>
              <a:t>壁側から回転をしてボールを</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キックします</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右側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。また、ロボットの</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真後ろにキーパーがいる場合、</a:t>
            </a:r>
            <a:r>
              <a:rPr kumimoji="1" lang="ja-JP" altLang="en-US" sz="900" b="1" dirty="0">
                <a:solidFill>
                  <a:srgbClr val="073849"/>
                </a:solidFill>
                <a:latin typeface="Noto Sans JP" panose="020B0200000000000000" pitchFamily="50" charset="-128"/>
                <a:ea typeface="Noto Sans JP" panose="020B0200000000000000" pitchFamily="50" charset="-128"/>
              </a:rPr>
              <a:t>ボールに</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回転をかけてカーブシュートをし</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左側</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相手に邪魔されずシュートを行います。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39" name="テキスト ボックス 1338">
            <a:extLst>
              <a:ext uri="{FF2B5EF4-FFF2-40B4-BE49-F238E27FC236}">
                <a16:creationId xmlns:a16="http://schemas.microsoft.com/office/drawing/2014/main" id="{707CFA0B-0BAE-7FA5-1B45-3AB393695E96}"/>
              </a:ext>
            </a:extLst>
          </p:cNvPr>
          <p:cNvSpPr txBox="1"/>
          <p:nvPr/>
        </p:nvSpPr>
        <p:spPr>
          <a:xfrm>
            <a:off x="13443711" y="6129349"/>
            <a:ext cx="1617163" cy="323165"/>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6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後ろドリブラー・キッカー</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によるロボットの動き</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40" name="円弧 1339">
            <a:extLst>
              <a:ext uri="{FF2B5EF4-FFF2-40B4-BE49-F238E27FC236}">
                <a16:creationId xmlns:a16="http://schemas.microsoft.com/office/drawing/2014/main" id="{D5206176-E0FD-B1A5-2276-06F156C097FC}"/>
              </a:ext>
            </a:extLst>
          </p:cNvPr>
          <p:cNvSpPr/>
          <p:nvPr/>
        </p:nvSpPr>
        <p:spPr>
          <a:xfrm rot="5400000">
            <a:off x="14533951" y="5084205"/>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F186BFA-D40C-8A11-FCB5-822676DF8577}"/>
              </a:ext>
            </a:extLst>
          </p:cNvPr>
          <p:cNvGrpSpPr/>
          <p:nvPr/>
        </p:nvGrpSpPr>
        <p:grpSpPr>
          <a:xfrm>
            <a:off x="13536723" y="4658571"/>
            <a:ext cx="1431132" cy="1386701"/>
            <a:chOff x="13573404" y="4578804"/>
            <a:chExt cx="1431132" cy="1386701"/>
          </a:xfrm>
        </p:grpSpPr>
        <p:grpSp>
          <p:nvGrpSpPr>
            <p:cNvPr id="1314" name="グループ化 1313">
              <a:extLst>
                <a:ext uri="{FF2B5EF4-FFF2-40B4-BE49-F238E27FC236}">
                  <a16:creationId xmlns:a16="http://schemas.microsoft.com/office/drawing/2014/main" id="{6C2CE2FC-B152-1D34-64CF-D711F38B8E21}"/>
                </a:ext>
              </a:extLst>
            </p:cNvPr>
            <p:cNvGrpSpPr/>
            <p:nvPr/>
          </p:nvGrpSpPr>
          <p:grpSpPr>
            <a:xfrm>
              <a:off x="13573404" y="4578804"/>
              <a:ext cx="1431132" cy="1386701"/>
              <a:chOff x="9860017" y="4591488"/>
              <a:chExt cx="1431132" cy="1386701"/>
            </a:xfrm>
          </p:grpSpPr>
          <p:grpSp>
            <p:nvGrpSpPr>
              <p:cNvPr id="1315" name="グループ化 1314">
                <a:extLst>
                  <a:ext uri="{FF2B5EF4-FFF2-40B4-BE49-F238E27FC236}">
                    <a16:creationId xmlns:a16="http://schemas.microsoft.com/office/drawing/2014/main" id="{6685564A-2175-1164-062A-BF9F7CDFB971}"/>
                  </a:ext>
                </a:extLst>
              </p:cNvPr>
              <p:cNvGrpSpPr/>
              <p:nvPr/>
            </p:nvGrpSpPr>
            <p:grpSpPr>
              <a:xfrm>
                <a:off x="9860017" y="4591488"/>
                <a:ext cx="1431132" cy="1386701"/>
                <a:chOff x="7738167" y="8163781"/>
                <a:chExt cx="1431132" cy="1386701"/>
              </a:xfrm>
            </p:grpSpPr>
            <p:sp>
              <p:nvSpPr>
                <p:cNvPr id="1331" name="正方形/長方形 1330">
                  <a:extLst>
                    <a:ext uri="{FF2B5EF4-FFF2-40B4-BE49-F238E27FC236}">
                      <a16:creationId xmlns:a16="http://schemas.microsoft.com/office/drawing/2014/main" id="{8E8B93A0-4290-F4AB-43DE-E4E4E25A8C9F}"/>
                    </a:ext>
                  </a:extLst>
                </p:cNvPr>
                <p:cNvSpPr/>
                <p:nvPr/>
              </p:nvSpPr>
              <p:spPr>
                <a:xfrm>
                  <a:off x="7738167" y="8260942"/>
                  <a:ext cx="1431132" cy="1288241"/>
                </a:xfrm>
                <a:prstGeom prst="rect">
                  <a:avLst/>
                </a:prstGeom>
                <a:effectLst>
                  <a:outerShdw blurRad="50800" dist="50800" dir="5400000" algn="ctr" rotWithShape="0">
                    <a:srgbClr val="000000">
                      <a:alpha val="10000"/>
                    </a:srgb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333" name="正方形/長方形 1332">
                  <a:extLst>
                    <a:ext uri="{FF2B5EF4-FFF2-40B4-BE49-F238E27FC236}">
                      <a16:creationId xmlns:a16="http://schemas.microsoft.com/office/drawing/2014/main" id="{820DF45D-2353-2ED7-B536-7321B69807DA}"/>
                    </a:ext>
                  </a:extLst>
                </p:cNvPr>
                <p:cNvSpPr/>
                <p:nvPr/>
              </p:nvSpPr>
              <p:spPr>
                <a:xfrm rot="5400000">
                  <a:off x="8437421" y="8775589"/>
                  <a:ext cx="1276928" cy="53312"/>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4" name="正方形/長方形 1333">
                  <a:extLst>
                    <a:ext uri="{FF2B5EF4-FFF2-40B4-BE49-F238E27FC236}">
                      <a16:creationId xmlns:a16="http://schemas.microsoft.com/office/drawing/2014/main" id="{C5064432-BE89-294D-B5B5-E84682F33EFA}"/>
                    </a:ext>
                  </a:extLst>
                </p:cNvPr>
                <p:cNvSpPr/>
                <p:nvPr/>
              </p:nvSpPr>
              <p:spPr>
                <a:xfrm>
                  <a:off x="7745310" y="9408959"/>
                  <a:ext cx="1356079"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335" name="正方形/長方形 1334">
                  <a:extLst>
                    <a:ext uri="{FF2B5EF4-FFF2-40B4-BE49-F238E27FC236}">
                      <a16:creationId xmlns:a16="http://schemas.microsoft.com/office/drawing/2014/main" id="{FE5612E5-EFCB-4472-767B-1BBB8D8C6C5D}"/>
                    </a:ext>
                  </a:extLst>
                </p:cNvPr>
                <p:cNvSpPr/>
                <p:nvPr/>
              </p:nvSpPr>
              <p:spPr>
                <a:xfrm>
                  <a:off x="8067181" y="9231936"/>
                  <a:ext cx="557960" cy="4469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6" name="正方形/長方形 1335">
                  <a:extLst>
                    <a:ext uri="{FF2B5EF4-FFF2-40B4-BE49-F238E27FC236}">
                      <a16:creationId xmlns:a16="http://schemas.microsoft.com/office/drawing/2014/main" id="{72A8880D-34DB-2A1F-BB86-90A27B5AC27B}"/>
                    </a:ext>
                  </a:extLst>
                </p:cNvPr>
                <p:cNvSpPr/>
                <p:nvPr/>
              </p:nvSpPr>
              <p:spPr>
                <a:xfrm rot="5400000">
                  <a:off x="7956792" y="9308242"/>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7" name="正方形/長方形 1336">
                  <a:extLst>
                    <a:ext uri="{FF2B5EF4-FFF2-40B4-BE49-F238E27FC236}">
                      <a16:creationId xmlns:a16="http://schemas.microsoft.com/office/drawing/2014/main" id="{6629B2A8-DFB7-AC28-0DDA-5F3C3102B1E5}"/>
                    </a:ext>
                  </a:extLst>
                </p:cNvPr>
                <p:cNvSpPr/>
                <p:nvPr/>
              </p:nvSpPr>
              <p:spPr>
                <a:xfrm rot="5400000">
                  <a:off x="8530673" y="9308243"/>
                  <a:ext cx="197712"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38" name="正方形/長方形 1337">
                  <a:extLst>
                    <a:ext uri="{FF2B5EF4-FFF2-40B4-BE49-F238E27FC236}">
                      <a16:creationId xmlns:a16="http://schemas.microsoft.com/office/drawing/2014/main" id="{0CE2B907-F5F9-AE6D-71B0-60C978B352DA}"/>
                    </a:ext>
                  </a:extLst>
                </p:cNvPr>
                <p:cNvSpPr/>
                <p:nvPr/>
              </p:nvSpPr>
              <p:spPr>
                <a:xfrm>
                  <a:off x="8064756" y="9424777"/>
                  <a:ext cx="564356" cy="1257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316" name="楕円 1315">
                <a:extLst>
                  <a:ext uri="{FF2B5EF4-FFF2-40B4-BE49-F238E27FC236}">
                    <a16:creationId xmlns:a16="http://schemas.microsoft.com/office/drawing/2014/main" id="{46361380-6612-E64D-B07A-EAAFE65CF177}"/>
                  </a:ext>
                </a:extLst>
              </p:cNvPr>
              <p:cNvSpPr/>
              <p:nvPr/>
            </p:nvSpPr>
            <p:spPr>
              <a:xfrm>
                <a:off x="10164859" y="5549411"/>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900" b="1" dirty="0">
                    <a:latin typeface="Noto Sans JP" panose="020B0200000000000000" pitchFamily="50" charset="-128"/>
                    <a:ea typeface="Noto Sans JP" panose="020B0200000000000000" pitchFamily="50" charset="-128"/>
                  </a:rPr>
                  <a:t>敵</a:t>
                </a:r>
              </a:p>
            </p:txBody>
          </p:sp>
          <p:sp>
            <p:nvSpPr>
              <p:cNvPr id="1317" name="楕円 1316">
                <a:extLst>
                  <a:ext uri="{FF2B5EF4-FFF2-40B4-BE49-F238E27FC236}">
                    <a16:creationId xmlns:a16="http://schemas.microsoft.com/office/drawing/2014/main" id="{BC901C96-D062-55D0-59A9-13E4C98AFF4B}"/>
                  </a:ext>
                </a:extLst>
              </p:cNvPr>
              <p:cNvSpPr/>
              <p:nvPr/>
            </p:nvSpPr>
            <p:spPr>
              <a:xfrm>
                <a:off x="10799211" y="4781855"/>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18" name="楕円 1317">
                <a:extLst>
                  <a:ext uri="{FF2B5EF4-FFF2-40B4-BE49-F238E27FC236}">
                    <a16:creationId xmlns:a16="http://schemas.microsoft.com/office/drawing/2014/main" id="{29DE000A-25A9-BF72-50D1-F5A90B34F879}"/>
                  </a:ext>
                </a:extLst>
              </p:cNvPr>
              <p:cNvSpPr/>
              <p:nvPr/>
            </p:nvSpPr>
            <p:spPr>
              <a:xfrm>
                <a:off x="10858965" y="4722078"/>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19" name="矢印: 右 1318">
                <a:extLst>
                  <a:ext uri="{FF2B5EF4-FFF2-40B4-BE49-F238E27FC236}">
                    <a16:creationId xmlns:a16="http://schemas.microsoft.com/office/drawing/2014/main" id="{8407E101-160A-463A-7738-5A9A9BDAD68F}"/>
                  </a:ext>
                </a:extLst>
              </p:cNvPr>
              <p:cNvSpPr/>
              <p:nvPr/>
            </p:nvSpPr>
            <p:spPr>
              <a:xfrm rot="5400000">
                <a:off x="10981494" y="5007621"/>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0" name="楕円 1319">
                <a:extLst>
                  <a:ext uri="{FF2B5EF4-FFF2-40B4-BE49-F238E27FC236}">
                    <a16:creationId xmlns:a16="http://schemas.microsoft.com/office/drawing/2014/main" id="{6ED07D3E-F086-C02B-F411-2ECEBF6D493E}"/>
                  </a:ext>
                </a:extLst>
              </p:cNvPr>
              <p:cNvSpPr/>
              <p:nvPr/>
            </p:nvSpPr>
            <p:spPr>
              <a:xfrm>
                <a:off x="10799211" y="5137119"/>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21" name="楕円 1320">
                <a:extLst>
                  <a:ext uri="{FF2B5EF4-FFF2-40B4-BE49-F238E27FC236}">
                    <a16:creationId xmlns:a16="http://schemas.microsoft.com/office/drawing/2014/main" id="{0235F754-B6C7-879C-3156-F73F217B2099}"/>
                  </a:ext>
                </a:extLst>
              </p:cNvPr>
              <p:cNvSpPr/>
              <p:nvPr/>
            </p:nvSpPr>
            <p:spPr>
              <a:xfrm>
                <a:off x="10789909" y="5297714"/>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22" name="矢印: 右 1321">
                <a:extLst>
                  <a:ext uri="{FF2B5EF4-FFF2-40B4-BE49-F238E27FC236}">
                    <a16:creationId xmlns:a16="http://schemas.microsoft.com/office/drawing/2014/main" id="{0974F362-840E-425E-16C6-CE9E501003A6}"/>
                  </a:ext>
                </a:extLst>
              </p:cNvPr>
              <p:cNvSpPr/>
              <p:nvPr/>
            </p:nvSpPr>
            <p:spPr>
              <a:xfrm rot="7162276">
                <a:off x="10620869" y="5492932"/>
                <a:ext cx="221356" cy="114985"/>
              </a:xfrm>
              <a:prstGeom prst="rightArrow">
                <a:avLst>
                  <a:gd name="adj1" fmla="val 21880"/>
                  <a:gd name="adj2" fmla="val 56212"/>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3" name="テキスト ボックス 1322">
                <a:extLst>
                  <a:ext uri="{FF2B5EF4-FFF2-40B4-BE49-F238E27FC236}">
                    <a16:creationId xmlns:a16="http://schemas.microsoft.com/office/drawing/2014/main" id="{E9C9710E-65B0-AC62-4C00-2094BCEB3B7C}"/>
                  </a:ext>
                </a:extLst>
              </p:cNvPr>
              <p:cNvSpPr txBox="1"/>
              <p:nvPr/>
            </p:nvSpPr>
            <p:spPr>
              <a:xfrm>
                <a:off x="10707184" y="5480712"/>
                <a:ext cx="552220" cy="215444"/>
              </a:xfrm>
              <a:prstGeom prst="rect">
                <a:avLst/>
              </a:prstGeom>
              <a:noFill/>
            </p:spPr>
            <p:txBody>
              <a:bodyPr wrap="square" rtlCol="0">
                <a:spAutoFit/>
              </a:bodyPr>
              <a:lstStyle/>
              <a:p>
                <a:r>
                  <a:rPr kumimoji="1" lang="ja-JP" altLang="en-US" sz="800" b="1" dirty="0">
                    <a:solidFill>
                      <a:schemeClr val="bg1"/>
                    </a:solidFill>
                    <a:latin typeface="Noto Sans JP" panose="020B0200000000000000" pitchFamily="50" charset="-128"/>
                    <a:ea typeface="Noto Sans JP" panose="020B0200000000000000" pitchFamily="50" charset="-128"/>
                  </a:rPr>
                  <a:t>キック</a:t>
                </a:r>
              </a:p>
            </p:txBody>
          </p:sp>
          <p:sp>
            <p:nvSpPr>
              <p:cNvPr id="1341" name="楕円 1340">
                <a:extLst>
                  <a:ext uri="{FF2B5EF4-FFF2-40B4-BE49-F238E27FC236}">
                    <a16:creationId xmlns:a16="http://schemas.microsoft.com/office/drawing/2014/main" id="{7D84F9B8-170D-B085-D101-B08C9F2E3246}"/>
                  </a:ext>
                </a:extLst>
              </p:cNvPr>
              <p:cNvSpPr/>
              <p:nvPr/>
            </p:nvSpPr>
            <p:spPr>
              <a:xfrm>
                <a:off x="10146121" y="4784004"/>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2" name="楕円 1341">
                <a:extLst>
                  <a:ext uri="{FF2B5EF4-FFF2-40B4-BE49-F238E27FC236}">
                    <a16:creationId xmlns:a16="http://schemas.microsoft.com/office/drawing/2014/main" id="{60D2E7DA-AA60-A833-4C47-ECF597BF33BE}"/>
                  </a:ext>
                </a:extLst>
              </p:cNvPr>
              <p:cNvSpPr/>
              <p:nvPr/>
            </p:nvSpPr>
            <p:spPr>
              <a:xfrm>
                <a:off x="10205875" y="4724227"/>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44" name="矢印: 右 1343">
                <a:extLst>
                  <a:ext uri="{FF2B5EF4-FFF2-40B4-BE49-F238E27FC236}">
                    <a16:creationId xmlns:a16="http://schemas.microsoft.com/office/drawing/2014/main" id="{ECC26390-EEA6-B548-9173-070E1D784E49}"/>
                  </a:ext>
                </a:extLst>
              </p:cNvPr>
              <p:cNvSpPr/>
              <p:nvPr/>
            </p:nvSpPr>
            <p:spPr>
              <a:xfrm rot="5400000">
                <a:off x="9937588" y="5007622"/>
                <a:ext cx="264542" cy="114985"/>
              </a:xfrm>
              <a:prstGeom prst="rightArrow">
                <a:avLst>
                  <a:gd name="adj1" fmla="val 33433"/>
                  <a:gd name="adj2" fmla="val 5621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5" name="楕円 1344">
                <a:extLst>
                  <a:ext uri="{FF2B5EF4-FFF2-40B4-BE49-F238E27FC236}">
                    <a16:creationId xmlns:a16="http://schemas.microsoft.com/office/drawing/2014/main" id="{BBB88CC2-1AD9-85F8-EE9B-1B58D199E07F}"/>
                  </a:ext>
                </a:extLst>
              </p:cNvPr>
              <p:cNvSpPr/>
              <p:nvPr/>
            </p:nvSpPr>
            <p:spPr>
              <a:xfrm>
                <a:off x="10146121" y="5176478"/>
                <a:ext cx="242368" cy="236935"/>
              </a:xfrm>
              <a:prstGeom prst="ellipse">
                <a:avLst/>
              </a:prstGeom>
              <a:solidFill>
                <a:srgbClr val="073849"/>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sz="900" b="1" dirty="0">
                  <a:latin typeface="Noto Sans JP" panose="020B0200000000000000" pitchFamily="50" charset="-128"/>
                  <a:ea typeface="Noto Sans JP" panose="020B0200000000000000" pitchFamily="50" charset="-128"/>
                </a:endParaRPr>
              </a:p>
            </p:txBody>
          </p:sp>
          <p:sp>
            <p:nvSpPr>
              <p:cNvPr id="1346" name="楕円 1345">
                <a:extLst>
                  <a:ext uri="{FF2B5EF4-FFF2-40B4-BE49-F238E27FC236}">
                    <a16:creationId xmlns:a16="http://schemas.microsoft.com/office/drawing/2014/main" id="{BB8E3280-5D82-68D9-97B2-BDCD581A3BC2}"/>
                  </a:ext>
                </a:extLst>
              </p:cNvPr>
              <p:cNvSpPr/>
              <p:nvPr/>
            </p:nvSpPr>
            <p:spPr>
              <a:xfrm>
                <a:off x="10292176" y="5158656"/>
                <a:ext cx="122838" cy="120084"/>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sp>
          <p:nvSpPr>
            <p:cNvPr id="1347" name="円弧 1346">
              <a:extLst>
                <a:ext uri="{FF2B5EF4-FFF2-40B4-BE49-F238E27FC236}">
                  <a16:creationId xmlns:a16="http://schemas.microsoft.com/office/drawing/2014/main" id="{7F29003A-E36A-0032-3337-15379D8F5B7B}"/>
                </a:ext>
              </a:extLst>
            </p:cNvPr>
            <p:cNvSpPr/>
            <p:nvPr/>
          </p:nvSpPr>
          <p:spPr>
            <a:xfrm rot="2020013">
              <a:off x="13677908" y="5237995"/>
              <a:ext cx="611162" cy="625525"/>
            </a:xfrm>
            <a:prstGeom prst="arc">
              <a:avLst>
                <a:gd name="adj1" fmla="val 16200000"/>
                <a:gd name="adj2" fmla="val 20753616"/>
              </a:avLst>
            </a:prstGeom>
            <a:ln w="34925">
              <a:solidFill>
                <a:srgbClr val="F6B540"/>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348" name="テキスト ボックス 1347">
            <a:extLst>
              <a:ext uri="{FF2B5EF4-FFF2-40B4-BE49-F238E27FC236}">
                <a16:creationId xmlns:a16="http://schemas.microsoft.com/office/drawing/2014/main" id="{D52B5491-3A3F-46A2-CAF0-363E751CB5BF}"/>
              </a:ext>
            </a:extLst>
          </p:cNvPr>
          <p:cNvSpPr txBox="1"/>
          <p:nvPr/>
        </p:nvSpPr>
        <p:spPr>
          <a:xfrm>
            <a:off x="7239278" y="4417443"/>
            <a:ext cx="7733820" cy="230832"/>
          </a:xfrm>
          <a:prstGeom prst="rect">
            <a:avLst/>
          </a:prstGeom>
          <a:noFill/>
        </p:spPr>
        <p:txBody>
          <a:bodyPr wrap="square" rtlCol="0">
            <a:spAutoFit/>
          </a:bodyPr>
          <a:lstStyle/>
          <a:p>
            <a:r>
              <a:rPr kumimoji="1" lang="ja-JP" altLang="en-US" sz="900" dirty="0">
                <a:latin typeface="Noto Sans JP" panose="020B0200000000000000" pitchFamily="50" charset="-128"/>
                <a:ea typeface="Noto Sans JP" panose="020B0200000000000000" pitchFamily="50" charset="-128"/>
              </a:rPr>
              <a:t>　私たちのロボットは、ドリブラー・キッカーを</a:t>
            </a:r>
            <a:r>
              <a:rPr kumimoji="1" lang="ja-JP" altLang="en-US" sz="900" b="1" dirty="0">
                <a:solidFill>
                  <a:srgbClr val="073849"/>
                </a:solidFill>
                <a:latin typeface="Noto Sans JP" panose="020B0200000000000000" pitchFamily="50" charset="-128"/>
                <a:ea typeface="Noto Sans JP" panose="020B0200000000000000" pitchFamily="50" charset="-128"/>
              </a:rPr>
              <a:t>前後に搭載</a:t>
            </a:r>
            <a:r>
              <a:rPr kumimoji="1" lang="ja-JP" altLang="en-US" sz="900" dirty="0">
                <a:latin typeface="Noto Sans JP" panose="020B0200000000000000" pitchFamily="50" charset="-128"/>
                <a:ea typeface="Noto Sans JP" panose="020B0200000000000000" pitchFamily="50" charset="-128"/>
              </a:rPr>
              <a:t>しており、この</a:t>
            </a:r>
            <a:r>
              <a:rPr kumimoji="1" lang="en-US" altLang="ja-JP" sz="900" dirty="0">
                <a:latin typeface="Noto Sans JP" panose="020B0200000000000000" pitchFamily="50" charset="-128"/>
                <a:ea typeface="Noto Sans JP" panose="020B0200000000000000" pitchFamily="50" charset="-128"/>
              </a:rPr>
              <a:t>2</a:t>
            </a:r>
            <a:r>
              <a:rPr kumimoji="1" lang="ja-JP" altLang="en-US" sz="900" dirty="0">
                <a:latin typeface="Noto Sans JP" panose="020B0200000000000000" pitchFamily="50" charset="-128"/>
                <a:ea typeface="Noto Sans JP" panose="020B0200000000000000" pitchFamily="50" charset="-128"/>
              </a:rPr>
              <a:t>つを有効活用して試合を有利に進めていきます。</a:t>
            </a:r>
          </a:p>
        </p:txBody>
      </p:sp>
      <p:grpSp>
        <p:nvGrpSpPr>
          <p:cNvPr id="48" name="グループ化 47">
            <a:extLst>
              <a:ext uri="{FF2B5EF4-FFF2-40B4-BE49-F238E27FC236}">
                <a16:creationId xmlns:a16="http://schemas.microsoft.com/office/drawing/2014/main" id="{9117FC65-AF02-DA60-4F0B-6F6F8E12B347}"/>
              </a:ext>
            </a:extLst>
          </p:cNvPr>
          <p:cNvGrpSpPr/>
          <p:nvPr/>
        </p:nvGrpSpPr>
        <p:grpSpPr>
          <a:xfrm>
            <a:off x="3505166" y="3304667"/>
            <a:ext cx="3694699" cy="1979827"/>
            <a:chOff x="3449122" y="3305287"/>
            <a:chExt cx="3694699" cy="1979827"/>
          </a:xfrm>
        </p:grpSpPr>
        <p:sp>
          <p:nvSpPr>
            <p:cNvPr id="1054" name="テキスト ボックス 1053">
              <a:extLst>
                <a:ext uri="{FF2B5EF4-FFF2-40B4-BE49-F238E27FC236}">
                  <a16:creationId xmlns:a16="http://schemas.microsoft.com/office/drawing/2014/main" id="{79F4AE94-7BD3-A716-DF75-5CB0E66C32C7}"/>
                </a:ext>
              </a:extLst>
            </p:cNvPr>
            <p:cNvSpPr txBox="1"/>
            <p:nvPr/>
          </p:nvSpPr>
          <p:spPr>
            <a:xfrm>
              <a:off x="3449122" y="3305287"/>
              <a:ext cx="1815027" cy="307777"/>
            </a:xfrm>
            <a:prstGeom prst="rect">
              <a:avLst/>
            </a:prstGeom>
            <a:noFill/>
          </p:spPr>
          <p:txBody>
            <a:bodyPr wrap="square" rtlCol="0">
              <a:spAutoFit/>
            </a:bodyPr>
            <a:lstStyle/>
            <a:p>
              <a:r>
                <a:rPr kumimoji="1" lang="ja-JP" altLang="en-US" sz="1400" b="1" dirty="0">
                  <a:solidFill>
                    <a:srgbClr val="073849"/>
                  </a:solidFill>
                  <a:latin typeface="Noto Sans JP" panose="020B0200000000000000" pitchFamily="50" charset="-128"/>
                  <a:ea typeface="Noto Sans JP" panose="020B0200000000000000" pitchFamily="50" charset="-128"/>
                </a:rPr>
                <a:t>②</a:t>
              </a:r>
              <a:r>
                <a:rPr kumimoji="1" lang="en-US" altLang="ja-JP" sz="1400" b="1" dirty="0">
                  <a:solidFill>
                    <a:srgbClr val="073849"/>
                  </a:solidFill>
                  <a:latin typeface="Noto Sans JP" panose="020B0200000000000000" pitchFamily="50" charset="-128"/>
                  <a:ea typeface="Noto Sans JP" panose="020B0200000000000000" pitchFamily="50" charset="-128"/>
                </a:rPr>
                <a:t>UI</a:t>
              </a:r>
              <a:r>
                <a:rPr kumimoji="1" lang="ja-JP" altLang="en-US" sz="1400" b="1" dirty="0">
                  <a:solidFill>
                    <a:srgbClr val="073849"/>
                  </a:solidFill>
                  <a:latin typeface="Noto Sans JP" panose="020B0200000000000000" pitchFamily="50" charset="-128"/>
                  <a:ea typeface="Noto Sans JP" panose="020B0200000000000000" pitchFamily="50" charset="-128"/>
                </a:rPr>
                <a:t>モジュール基板</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6" name="テキスト ボックス 1055">
              <a:extLst>
                <a:ext uri="{FF2B5EF4-FFF2-40B4-BE49-F238E27FC236}">
                  <a16:creationId xmlns:a16="http://schemas.microsoft.com/office/drawing/2014/main" id="{BDCD973A-322F-701C-F0D2-E0EB91593012}"/>
                </a:ext>
              </a:extLst>
            </p:cNvPr>
            <p:cNvSpPr txBox="1"/>
            <p:nvPr/>
          </p:nvSpPr>
          <p:spPr>
            <a:xfrm>
              <a:off x="5197219" y="3331012"/>
              <a:ext cx="642703"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SPI</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57" name="テキスト ボックス 1056">
              <a:extLst>
                <a:ext uri="{FF2B5EF4-FFF2-40B4-BE49-F238E27FC236}">
                  <a16:creationId xmlns:a16="http://schemas.microsoft.com/office/drawing/2014/main" id="{272226E6-A3E1-D2D3-EB2F-9CD0131C8B63}"/>
                </a:ext>
              </a:extLst>
            </p:cNvPr>
            <p:cNvSpPr txBox="1"/>
            <p:nvPr/>
          </p:nvSpPr>
          <p:spPr>
            <a:xfrm>
              <a:off x="3563382" y="3565211"/>
              <a:ext cx="3577065" cy="2308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ディスプレイ</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 </a:t>
              </a:r>
              <a:r>
                <a:rPr kumimoji="1" lang="en-US" altLang="ja-JP" sz="900" b="1" dirty="0">
                  <a:solidFill>
                    <a:srgbClr val="073849"/>
                  </a:solidFill>
                  <a:latin typeface="Noto Sans JP" panose="020B0200000000000000" pitchFamily="50" charset="-128"/>
                  <a:ea typeface="Noto Sans JP" panose="020B0200000000000000" pitchFamily="50" charset="-128"/>
                </a:rPr>
                <a:t>MSP2807 </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b="1" dirty="0">
                  <a:solidFill>
                    <a:srgbClr val="073849"/>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 : </a:t>
              </a:r>
              <a:r>
                <a:rPr kumimoji="1" lang="en-US" altLang="ja-JP" sz="900" b="1" dirty="0">
                  <a:solidFill>
                    <a:srgbClr val="073849"/>
                  </a:solidFill>
                  <a:latin typeface="Noto Sans JP" panose="020B0200000000000000" pitchFamily="50" charset="-128"/>
                  <a:ea typeface="Noto Sans JP" panose="020B0200000000000000" pitchFamily="50" charset="-128"/>
                </a:rPr>
                <a:t>WS2812C-2020 x64</a:t>
              </a:r>
            </a:p>
          </p:txBody>
        </p:sp>
        <p:sp>
          <p:nvSpPr>
            <p:cNvPr id="1058" name="テキスト ボックス 1057">
              <a:extLst>
                <a:ext uri="{FF2B5EF4-FFF2-40B4-BE49-F238E27FC236}">
                  <a16:creationId xmlns:a16="http://schemas.microsoft.com/office/drawing/2014/main" id="{2A661305-3AC3-5BBA-6F15-E12F2DAB49C6}"/>
                </a:ext>
              </a:extLst>
            </p:cNvPr>
            <p:cNvSpPr txBox="1"/>
            <p:nvPr/>
          </p:nvSpPr>
          <p:spPr>
            <a:xfrm>
              <a:off x="3467280" y="3789768"/>
              <a:ext cx="3676541" cy="149534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ディスプレイには、メインマイコンが保持している</a:t>
              </a:r>
              <a:r>
                <a:rPr kumimoji="1" lang="ja-JP" altLang="en-US" sz="800" b="1" dirty="0">
                  <a:solidFill>
                    <a:srgbClr val="073849"/>
                  </a:solidFill>
                  <a:latin typeface="Noto Sans JP" panose="020B0200000000000000" pitchFamily="50" charset="-128"/>
                  <a:ea typeface="Noto Sans JP" panose="020B0200000000000000" pitchFamily="50" charset="-128"/>
                </a:rPr>
                <a:t>センサーの値の表示やモード切替を行う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ために、フルカラータッチディスプレイである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MSP2807</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を採用しており、</a:t>
              </a:r>
              <a:r>
                <a:rPr kumimoji="1" lang="ja-JP" altLang="en-US" sz="800" b="1" dirty="0">
                  <a:solidFill>
                    <a:srgbClr val="073849"/>
                  </a:solidFill>
                  <a:latin typeface="Noto Sans JP" panose="020B0200000000000000" pitchFamily="50" charset="-128"/>
                  <a:ea typeface="Noto Sans JP" panose="020B0200000000000000" pitchFamily="50" charset="-128"/>
                </a:rPr>
                <a:t>ロボットをパソコンに接続することなく</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センサーの値を確認することができます。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また、基板端に円形にフルカラー</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LED</a:t>
              </a: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である</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WS2812B-2020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を搭載しており、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ボールやゴールの角度、ラインセンサー</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の反応位置などを</a:t>
              </a:r>
              <a:r>
                <a:rPr kumimoji="1" lang="ja-JP" altLang="en-US" sz="800" b="1" dirty="0">
                  <a:solidFill>
                    <a:srgbClr val="073849"/>
                  </a:solidFill>
                  <a:latin typeface="Noto Sans JP" panose="020B0200000000000000" pitchFamily="50" charset="-128"/>
                  <a:ea typeface="Noto Sans JP" panose="020B0200000000000000" pitchFamily="50" charset="-128"/>
                </a:rPr>
                <a:t>より視覚的に表示</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ことができます。</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この基板を搭載することで、</a:t>
              </a:r>
              <a:r>
                <a:rPr kumimoji="1" lang="ja-JP" altLang="en-US" sz="800" b="1" dirty="0">
                  <a:solidFill>
                    <a:srgbClr val="073849"/>
                  </a:solidFill>
                  <a:latin typeface="Noto Sans JP" panose="020B0200000000000000" pitchFamily="50" charset="-128"/>
                  <a:ea typeface="Noto Sans JP" panose="020B0200000000000000" pitchFamily="50" charset="-128"/>
                </a:rPr>
                <a:t>ロボットの</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デバッグ性が飛躍的に向上</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しました。</a:t>
              </a:r>
            </a:p>
          </p:txBody>
        </p:sp>
      </p:grpSp>
      <p:grpSp>
        <p:nvGrpSpPr>
          <p:cNvPr id="60" name="グループ化 59">
            <a:extLst>
              <a:ext uri="{FF2B5EF4-FFF2-40B4-BE49-F238E27FC236}">
                <a16:creationId xmlns:a16="http://schemas.microsoft.com/office/drawing/2014/main" id="{EF56DA9A-7FF5-05DD-90C3-1C1840881C6D}"/>
              </a:ext>
            </a:extLst>
          </p:cNvPr>
          <p:cNvGrpSpPr/>
          <p:nvPr/>
        </p:nvGrpSpPr>
        <p:grpSpPr>
          <a:xfrm>
            <a:off x="3733070" y="8241440"/>
            <a:ext cx="3494051" cy="2281224"/>
            <a:chOff x="3658592" y="8241440"/>
            <a:chExt cx="3494051" cy="2281224"/>
          </a:xfrm>
        </p:grpSpPr>
        <p:sp>
          <p:nvSpPr>
            <p:cNvPr id="1061" name="テキスト ボックス 1060">
              <a:extLst>
                <a:ext uri="{FF2B5EF4-FFF2-40B4-BE49-F238E27FC236}">
                  <a16:creationId xmlns:a16="http://schemas.microsoft.com/office/drawing/2014/main" id="{AF815527-E78D-601D-060A-F250B1C678EB}"/>
                </a:ext>
              </a:extLst>
            </p:cNvPr>
            <p:cNvSpPr txBox="1"/>
            <p:nvPr/>
          </p:nvSpPr>
          <p:spPr>
            <a:xfrm>
              <a:off x="3658592" y="8244952"/>
              <a:ext cx="2907052" cy="276999"/>
            </a:xfrm>
            <a:prstGeom prst="rect">
              <a:avLst/>
            </a:prstGeom>
            <a:noFill/>
          </p:spPr>
          <p:txBody>
            <a:bodyPr wrap="square" rtlCol="0">
              <a:spAutoFit/>
            </a:bodyPr>
            <a:lstStyle/>
            <a:p>
              <a:r>
                <a:rPr kumimoji="1" lang="ja-JP" altLang="en-US" sz="1200" b="1" dirty="0">
                  <a:solidFill>
                    <a:srgbClr val="073849"/>
                  </a:solidFill>
                  <a:latin typeface="Noto Sans JP" panose="020B0200000000000000" pitchFamily="50" charset="-128"/>
                  <a:ea typeface="Noto Sans JP" panose="020B0200000000000000" pitchFamily="50" charset="-128"/>
                </a:rPr>
                <a:t>⑦モータードライバ</a:t>
              </a:r>
              <a:r>
                <a:rPr kumimoji="1" lang="ja-JP" altLang="en-US" sz="1050" b="1" dirty="0">
                  <a:solidFill>
                    <a:srgbClr val="073849"/>
                  </a:solidFill>
                  <a:latin typeface="Noto Sans JP" panose="020B0200000000000000" pitchFamily="50" charset="-128"/>
                  <a:ea typeface="Noto Sans JP" panose="020B0200000000000000" pitchFamily="50" charset="-128"/>
                </a:rPr>
                <a:t>モジュール</a:t>
              </a:r>
              <a:endParaRPr kumimoji="1" lang="ja-JP" altLang="en-US" sz="14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3" name="テキスト ボックス 1062">
              <a:extLst>
                <a:ext uri="{FF2B5EF4-FFF2-40B4-BE49-F238E27FC236}">
                  <a16:creationId xmlns:a16="http://schemas.microsoft.com/office/drawing/2014/main" id="{926E29C6-A384-E3CD-E5CB-2978AEE02F6E}"/>
                </a:ext>
              </a:extLst>
            </p:cNvPr>
            <p:cNvSpPr txBox="1"/>
            <p:nvPr/>
          </p:nvSpPr>
          <p:spPr>
            <a:xfrm>
              <a:off x="6501131" y="8241440"/>
              <a:ext cx="651512" cy="243677"/>
            </a:xfrm>
            <a:prstGeom prst="rect">
              <a:avLst/>
            </a:prstGeom>
            <a:solidFill>
              <a:schemeClr val="accent1">
                <a:lumMod val="40000"/>
                <a:lumOff val="60000"/>
              </a:schemeClr>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メイン基板との接続</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UART</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4" name="テキスト ボックス 1063">
              <a:extLst>
                <a:ext uri="{FF2B5EF4-FFF2-40B4-BE49-F238E27FC236}">
                  <a16:creationId xmlns:a16="http://schemas.microsoft.com/office/drawing/2014/main" id="{FAD3FCDA-1749-E9F1-00CB-D5F8B4A83D1B}"/>
                </a:ext>
              </a:extLst>
            </p:cNvPr>
            <p:cNvSpPr txBox="1"/>
            <p:nvPr/>
          </p:nvSpPr>
          <p:spPr>
            <a:xfrm>
              <a:off x="3887622" y="8437567"/>
              <a:ext cx="2164346" cy="369332"/>
            </a:xfrm>
            <a:prstGeom prst="rect">
              <a:avLst/>
            </a:prstGeom>
            <a:noFill/>
          </p:spPr>
          <p:txBody>
            <a:bodyPr wrap="square" rtlCol="0">
              <a:spAutoFit/>
            </a:bodyPr>
            <a:lstStyle/>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IG22 19:1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p>
            <a:p>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モータードライバ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900" b="1" dirty="0">
                  <a:solidFill>
                    <a:srgbClr val="073849"/>
                  </a:solidFill>
                  <a:latin typeface="Noto Sans JP" panose="020B0200000000000000" pitchFamily="50" charset="-128"/>
                  <a:ea typeface="Noto Sans JP" panose="020B0200000000000000" pitchFamily="50" charset="-128"/>
                </a:rPr>
                <a:t>TB67H450FNG</a:t>
              </a:r>
              <a:r>
                <a:rPr kumimoji="1" lang="en-US" altLang="ja-JP" sz="700"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x4</a:t>
              </a:r>
              <a:endPar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65" name="テキスト ボックス 1064">
              <a:extLst>
                <a:ext uri="{FF2B5EF4-FFF2-40B4-BE49-F238E27FC236}">
                  <a16:creationId xmlns:a16="http://schemas.microsoft.com/office/drawing/2014/main" id="{99FFD962-CE3E-A55C-69F5-F0C764AE9802}"/>
                </a:ext>
              </a:extLst>
            </p:cNvPr>
            <p:cNvSpPr txBox="1"/>
            <p:nvPr/>
          </p:nvSpPr>
          <p:spPr>
            <a:xfrm>
              <a:off x="3731533" y="8770838"/>
              <a:ext cx="3404807" cy="1751826"/>
            </a:xfrm>
            <a:prstGeom prst="rect">
              <a:avLst/>
            </a:prstGeom>
            <a:noFill/>
          </p:spPr>
          <p:txBody>
            <a:bodyPr wrap="square" rtlCol="0">
              <a:spAutoFit/>
            </a:bodyPr>
            <a:lstStyle/>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モーターには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IG22 19:1</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を採用しています。現在は在庫がなく高価なものとなっていますが、以前は</a:t>
              </a:r>
              <a:r>
                <a:rPr kumimoji="1" lang="ja-JP" altLang="en-US" sz="800" b="1" dirty="0">
                  <a:solidFill>
                    <a:srgbClr val="073849"/>
                  </a:solidFill>
                  <a:latin typeface="Noto Sans JP" panose="020B0200000000000000" pitchFamily="50" charset="-128"/>
                  <a:ea typeface="Noto Sans JP" panose="020B0200000000000000" pitchFamily="50" charset="-128"/>
                </a:rPr>
                <a:t>入手性が高く低価格であり</a:t>
              </a:r>
              <a:r>
                <a:rPr kumimoji="1" lang="ja-JP" altLang="en-US" sz="800" dirty="0">
                  <a:solidFill>
                    <a:srgbClr val="073849"/>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自チームの在庫が多かったため採用しています。また、モータードライバには</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TB67H450FNG</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を採用しています。オープンリーグのロボットは部品を直径</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18cm</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に収めないといけないため、基板サイズの制約を考慮し、</a:t>
              </a:r>
              <a:r>
                <a:rPr kumimoji="1" lang="ja-JP" altLang="en-US" sz="800" b="1" dirty="0">
                  <a:solidFill>
                    <a:srgbClr val="073849"/>
                  </a:solidFill>
                  <a:latin typeface="Noto Sans JP" panose="020B0200000000000000" pitchFamily="50" charset="-128"/>
                  <a:ea typeface="Noto Sans JP" panose="020B0200000000000000" pitchFamily="50" charset="-128"/>
                </a:rPr>
                <a:t>部品サイズが小さく、流すことのできる電流が大きい</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このドライバを採用しました。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また、ドリブラーに用いている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BLDC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の制御</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(ESC</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を使用</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も管理して</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おり、</a:t>
              </a:r>
              <a:r>
                <a:rPr kumimoji="1" lang="ja-JP" altLang="en-US" sz="800" b="1" dirty="0">
                  <a:solidFill>
                    <a:srgbClr val="073849"/>
                  </a:solidFill>
                  <a:latin typeface="Noto Sans JP" panose="020B0200000000000000" pitchFamily="50" charset="-128"/>
                  <a:ea typeface="Noto Sans JP" panose="020B0200000000000000" pitchFamily="50" charset="-128"/>
                </a:rPr>
                <a:t>駆動系をこのモジュール</a:t>
              </a:r>
              <a:r>
                <a:rPr kumimoji="1" lang="en-US" altLang="ja-JP" sz="800" b="1" dirty="0">
                  <a:solidFill>
                    <a:srgbClr val="073849"/>
                  </a:solidFill>
                  <a:latin typeface="Noto Sans JP" panose="020B0200000000000000" pitchFamily="50" charset="-128"/>
                  <a:ea typeface="Noto Sans JP" panose="020B0200000000000000" pitchFamily="50" charset="-128"/>
                </a:rPr>
                <a:t>1</a:t>
              </a:r>
              <a:r>
                <a:rPr kumimoji="1" lang="ja-JP" altLang="en-US" sz="800" b="1" dirty="0">
                  <a:solidFill>
                    <a:srgbClr val="073849"/>
                  </a:solidFill>
                  <a:latin typeface="Noto Sans JP" panose="020B0200000000000000" pitchFamily="50" charset="-128"/>
                  <a:ea typeface="Noto Sans JP" panose="020B0200000000000000" pitchFamily="50" charset="-128"/>
                </a:rPr>
                <a:t>つで</a:t>
              </a:r>
              <a:endParaRPr kumimoji="1" lang="en-US" altLang="ja-JP" sz="800" b="1" dirty="0">
                <a:solidFill>
                  <a:srgbClr val="073849"/>
                </a:solidFill>
                <a:latin typeface="Noto Sans JP" panose="020B0200000000000000" pitchFamily="50" charset="-128"/>
                <a:ea typeface="Noto Sans JP" panose="020B0200000000000000" pitchFamily="50" charset="-128"/>
              </a:endParaRPr>
            </a:p>
            <a:p>
              <a:pPr>
                <a:lnSpc>
                  <a:spcPts val="960"/>
                </a:lnSpc>
              </a:pPr>
              <a:r>
                <a:rPr kumimoji="1" lang="ja-JP" altLang="en-US" sz="800" b="1" dirty="0">
                  <a:solidFill>
                    <a:srgbClr val="073849"/>
                  </a:solidFill>
                  <a:latin typeface="Noto Sans JP" panose="020B0200000000000000" pitchFamily="50" charset="-128"/>
                  <a:ea typeface="Noto Sans JP" panose="020B0200000000000000" pitchFamily="50" charset="-128"/>
                </a:rPr>
                <a:t>管理できるようになっている</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ため、</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ロボットのメンテナンス性も向上</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96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するような設計にしました。</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4" name="テキスト ボックス 3">
              <a:extLst>
                <a:ext uri="{FF2B5EF4-FFF2-40B4-BE49-F238E27FC236}">
                  <a16:creationId xmlns:a16="http://schemas.microsoft.com/office/drawing/2014/main" id="{8027B230-2945-1E68-498B-9AF1C2993872}"/>
                </a:ext>
              </a:extLst>
            </p:cNvPr>
            <p:cNvSpPr txBox="1"/>
            <p:nvPr/>
          </p:nvSpPr>
          <p:spPr>
            <a:xfrm>
              <a:off x="5885786" y="8241441"/>
              <a:ext cx="593407" cy="243677"/>
            </a:xfrm>
            <a:prstGeom prst="rect">
              <a:avLst/>
            </a:prstGeom>
            <a:solidFill>
              <a:srgbClr val="FFD889"/>
            </a:solidFill>
            <a:ln>
              <a:noFill/>
            </a:ln>
          </p:spPr>
          <p:txBody>
            <a:bodyPr wrap="square" lIns="28800" tIns="28800" rIns="28800" bIns="14400" rtlCol="0">
              <a:spAutoFit/>
            </a:bodyPr>
            <a:lstStyle/>
            <a:p>
              <a:pPr algn="ctr"/>
              <a:r>
                <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rPr>
                <a:t>モーターを</a:t>
              </a:r>
              <a:endParaRPr kumimoji="1" lang="en-US" altLang="ja-JP" sz="5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回転・停止</a:t>
              </a:r>
              <a:endParaRPr kumimoji="1" lang="ja-JP" altLang="en-US" sz="5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sp>
        <p:nvSpPr>
          <p:cNvPr id="1357" name="テキスト ボックス 1356">
            <a:extLst>
              <a:ext uri="{FF2B5EF4-FFF2-40B4-BE49-F238E27FC236}">
                <a16:creationId xmlns:a16="http://schemas.microsoft.com/office/drawing/2014/main" id="{3C064B6D-020E-AB5F-E366-8666525A7505}"/>
              </a:ext>
            </a:extLst>
          </p:cNvPr>
          <p:cNvSpPr txBox="1"/>
          <p:nvPr/>
        </p:nvSpPr>
        <p:spPr>
          <a:xfrm>
            <a:off x="7411788" y="3783980"/>
            <a:ext cx="1602701" cy="323165"/>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1 </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統合電源基板の実物</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マイコンには</a:t>
            </a:r>
            <a:r>
              <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rPr>
              <a:t>RP2040</a:t>
            </a: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を使用。</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360" name="正方形/長方形 1359">
            <a:extLst>
              <a:ext uri="{FF2B5EF4-FFF2-40B4-BE49-F238E27FC236}">
                <a16:creationId xmlns:a16="http://schemas.microsoft.com/office/drawing/2014/main" id="{9E50BB6A-7C39-DB48-6BF3-5AD4F6282361}"/>
              </a:ext>
            </a:extLst>
          </p:cNvPr>
          <p:cNvSpPr/>
          <p:nvPr/>
        </p:nvSpPr>
        <p:spPr>
          <a:xfrm>
            <a:off x="9303778" y="2818263"/>
            <a:ext cx="1521957" cy="93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モジュール写真</a:t>
            </a:r>
          </a:p>
        </p:txBody>
      </p:sp>
      <p:sp>
        <p:nvSpPr>
          <p:cNvPr id="1361" name="テキスト ボックス 1360">
            <a:extLst>
              <a:ext uri="{FF2B5EF4-FFF2-40B4-BE49-F238E27FC236}">
                <a16:creationId xmlns:a16="http://schemas.microsoft.com/office/drawing/2014/main" id="{EF048A3B-B0A1-F96F-7B25-556C13546D08}"/>
              </a:ext>
            </a:extLst>
          </p:cNvPr>
          <p:cNvSpPr txBox="1"/>
          <p:nvPr/>
        </p:nvSpPr>
        <p:spPr>
          <a:xfrm>
            <a:off x="9070929" y="3783980"/>
            <a:ext cx="1987656" cy="312650"/>
          </a:xfrm>
          <a:prstGeom prst="rect">
            <a:avLst/>
          </a:prstGeom>
          <a:noFill/>
        </p:spPr>
        <p:txBody>
          <a:bodyPr wrap="square" numCol="1" rtlCol="0">
            <a:spAutoFit/>
          </a:bodyPr>
          <a:lstStyle/>
          <a:p>
            <a:pPr algn="ctr">
              <a:lnSpc>
                <a:spcPts val="9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rPr>
              <a:t>2 2</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段階スイッチ機能の回路図</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ja-JP" altLang="en-US" sz="600" dirty="0">
                <a:solidFill>
                  <a:schemeClr val="tx1">
                    <a:lumMod val="85000"/>
                    <a:lumOff val="15000"/>
                  </a:schemeClr>
                </a:solidFill>
                <a:latin typeface="Noto Sans JP" panose="020B0200000000000000" pitchFamily="50" charset="-128"/>
                <a:ea typeface="Noto Sans JP" panose="020B0200000000000000" pitchFamily="50" charset="-128"/>
              </a:rPr>
              <a:t>実際に使用している回路の簡易版を示しています。</a:t>
            </a:r>
            <a:endParaRPr kumimoji="1" lang="en-US" altLang="ja-JP" sz="6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grpSp>
        <p:nvGrpSpPr>
          <p:cNvPr id="1354" name="グループ化 1353">
            <a:extLst>
              <a:ext uri="{FF2B5EF4-FFF2-40B4-BE49-F238E27FC236}">
                <a16:creationId xmlns:a16="http://schemas.microsoft.com/office/drawing/2014/main" id="{9DA7DB48-988E-394C-79FC-311752C8D08D}"/>
              </a:ext>
            </a:extLst>
          </p:cNvPr>
          <p:cNvGrpSpPr/>
          <p:nvPr/>
        </p:nvGrpSpPr>
        <p:grpSpPr>
          <a:xfrm>
            <a:off x="10983967" y="1324741"/>
            <a:ext cx="4135326" cy="1628876"/>
            <a:chOff x="11003017" y="1305691"/>
            <a:chExt cx="4135326" cy="1628876"/>
          </a:xfrm>
        </p:grpSpPr>
        <p:sp>
          <p:nvSpPr>
            <p:cNvPr id="53" name="テキスト ボックス 52">
              <a:extLst>
                <a:ext uri="{FF2B5EF4-FFF2-40B4-BE49-F238E27FC236}">
                  <a16:creationId xmlns:a16="http://schemas.microsoft.com/office/drawing/2014/main" id="{D40D17BF-617C-ADE3-AFAE-9FD83B242A47}"/>
                </a:ext>
              </a:extLst>
            </p:cNvPr>
            <p:cNvSpPr txBox="1"/>
            <p:nvPr/>
          </p:nvSpPr>
          <p:spPr>
            <a:xfrm>
              <a:off x="11025242" y="1305691"/>
              <a:ext cx="3055825"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安定性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ビジョンシステム</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54" name="テキスト ボックス 53">
              <a:extLst>
                <a:ext uri="{FF2B5EF4-FFF2-40B4-BE49-F238E27FC236}">
                  <a16:creationId xmlns:a16="http://schemas.microsoft.com/office/drawing/2014/main" id="{B8A05EC4-53F0-9AEE-BA9C-1990E051D059}"/>
                </a:ext>
              </a:extLst>
            </p:cNvPr>
            <p:cNvSpPr txBox="1"/>
            <p:nvPr/>
          </p:nvSpPr>
          <p:spPr>
            <a:xfrm>
              <a:off x="11003017" y="1622092"/>
              <a:ext cx="4135326" cy="1312475"/>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私たちのロボットには、</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UnitV Ai Camera</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個搭載しています。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以前は全方位ミラーを用いて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1</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つのカメラで全方向を監視していましたが、</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ゴルフボールという小さい物体をどの距離からでも認識できるようにするのは大変でした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3)</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。また、ロボット自身がカメラに映りこむことで、至近距離にあるボールがロボットに隠れて認識できないという問題もありました。</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これらの問題を解決するため、カメラを</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6</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個搭載することで、全方位ミラーの「全方向が見える」という要件を担保しつつ、</a:t>
              </a:r>
              <a:r>
                <a:rPr kumimoji="1" lang="ja-JP" altLang="en-US" sz="900" b="1" dirty="0">
                  <a:solidFill>
                    <a:srgbClr val="073849"/>
                  </a:solidFill>
                  <a:latin typeface="Noto Sans JP" panose="020B0200000000000000" pitchFamily="50" charset="-128"/>
                  <a:ea typeface="Noto Sans JP" panose="020B0200000000000000" pitchFamily="50" charset="-128"/>
                </a:rPr>
                <a:t>遠距離の視野の確保</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a:t>
              </a:r>
              <a:r>
                <a:rPr kumimoji="1" lang="ja-JP" altLang="en-US" sz="900" b="1" dirty="0">
                  <a:solidFill>
                    <a:srgbClr val="073849"/>
                  </a:solidFill>
                  <a:latin typeface="Noto Sans JP" panose="020B0200000000000000" pitchFamily="50" charset="-128"/>
                  <a:ea typeface="Noto Sans JP" panose="020B0200000000000000" pitchFamily="50" charset="-128"/>
                </a:rPr>
                <a:t>至近距離でのボールの認識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を容易に行うことができるようになりました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4)</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30" name="テキスト ボックス 1029">
              <a:extLst>
                <a:ext uri="{FF2B5EF4-FFF2-40B4-BE49-F238E27FC236}">
                  <a16:creationId xmlns:a16="http://schemas.microsoft.com/office/drawing/2014/main" id="{6CA8EA9F-DEAD-9FE3-46AB-6DF290548F85}"/>
                </a:ext>
              </a:extLst>
            </p:cNvPr>
            <p:cNvSpPr txBox="1"/>
            <p:nvPr/>
          </p:nvSpPr>
          <p:spPr>
            <a:xfrm>
              <a:off x="13952999"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4" name="直線コネクタ 1363">
              <a:extLst>
                <a:ext uri="{FF2B5EF4-FFF2-40B4-BE49-F238E27FC236}">
                  <a16:creationId xmlns:a16="http://schemas.microsoft.com/office/drawing/2014/main" id="{F53B6B90-FFD7-EA2B-F302-2BCAFB44E50F}"/>
                </a:ext>
              </a:extLst>
            </p:cNvPr>
            <p:cNvCxnSpPr>
              <a:cxnSpLocks/>
            </p:cNvCxnSpPr>
            <p:nvPr/>
          </p:nvCxnSpPr>
          <p:spPr>
            <a:xfrm>
              <a:off x="11088742" y="1613821"/>
              <a:ext cx="283252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cxnSp>
        <p:nvCxnSpPr>
          <p:cNvPr id="1366" name="直線コネクタ 1365">
            <a:extLst>
              <a:ext uri="{FF2B5EF4-FFF2-40B4-BE49-F238E27FC236}">
                <a16:creationId xmlns:a16="http://schemas.microsoft.com/office/drawing/2014/main" id="{6B0182A4-2814-2A87-09CB-EEBE193179DF}"/>
              </a:ext>
            </a:extLst>
          </p:cNvPr>
          <p:cNvCxnSpPr>
            <a:cxnSpLocks/>
          </p:cNvCxnSpPr>
          <p:nvPr/>
        </p:nvCxnSpPr>
        <p:spPr>
          <a:xfrm>
            <a:off x="7334211" y="4384074"/>
            <a:ext cx="3913762"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cxnSp>
        <p:nvCxnSpPr>
          <p:cNvPr id="1368" name="直線コネクタ 1367">
            <a:extLst>
              <a:ext uri="{FF2B5EF4-FFF2-40B4-BE49-F238E27FC236}">
                <a16:creationId xmlns:a16="http://schemas.microsoft.com/office/drawing/2014/main" id="{AE581F0F-75C6-7F2F-706E-571970344E17}"/>
              </a:ext>
            </a:extLst>
          </p:cNvPr>
          <p:cNvCxnSpPr>
            <a:cxnSpLocks/>
          </p:cNvCxnSpPr>
          <p:nvPr/>
        </p:nvCxnSpPr>
        <p:spPr>
          <a:xfrm>
            <a:off x="7334211" y="6837181"/>
            <a:ext cx="2328098"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sp>
        <p:nvSpPr>
          <p:cNvPr id="1370" name="テキスト ボックス 1369">
            <a:extLst>
              <a:ext uri="{FF2B5EF4-FFF2-40B4-BE49-F238E27FC236}">
                <a16:creationId xmlns:a16="http://schemas.microsoft.com/office/drawing/2014/main" id="{A9974EA3-4796-684C-D15A-A4344A1D1D61}"/>
              </a:ext>
            </a:extLst>
          </p:cNvPr>
          <p:cNvSpPr txBox="1"/>
          <p:nvPr/>
        </p:nvSpPr>
        <p:spPr>
          <a:xfrm>
            <a:off x="3727179" y="1302339"/>
            <a:ext cx="3408477" cy="1620252"/>
          </a:xfrm>
          <a:prstGeom prst="rect">
            <a:avLst/>
          </a:prstGeom>
          <a:noFill/>
        </p:spPr>
        <p:txBody>
          <a:bodyPr wrap="square" rtlCol="0">
            <a:spAutoFit/>
          </a:bodyPr>
          <a:lstStyle/>
          <a:p>
            <a:pPr>
              <a:lnSpc>
                <a:spcPts val="1200"/>
              </a:lnSpc>
            </a:pPr>
            <a:r>
              <a:rPr kumimoji="1" lang="ja-JP" altLang="en-US" sz="900" dirty="0">
                <a:latin typeface="Noto Sans JP" panose="020B0200000000000000" pitchFamily="50" charset="-128"/>
                <a:ea typeface="Noto Sans JP" panose="020B0200000000000000" pitchFamily="50" charset="-128"/>
              </a:rPr>
              <a:t>　私たちは、</a:t>
            </a:r>
            <a:r>
              <a:rPr kumimoji="1" lang="en-US" altLang="ja-JP" sz="900" dirty="0">
                <a:latin typeface="Noto Sans JP" panose="020B0200000000000000" pitchFamily="50" charset="-128"/>
                <a:ea typeface="Noto Sans JP" panose="020B0200000000000000" pitchFamily="50" charset="-128"/>
              </a:rPr>
              <a:t>RCJ</a:t>
            </a:r>
            <a:r>
              <a:rPr kumimoji="1" lang="ja-JP" altLang="en-US" sz="900" dirty="0">
                <a:latin typeface="Noto Sans JP" panose="020B0200000000000000" pitchFamily="50" charset="-128"/>
                <a:ea typeface="Noto Sans JP" panose="020B0200000000000000" pitchFamily="50" charset="-128"/>
              </a:rPr>
              <a:t>に参加する上で、</a:t>
            </a:r>
            <a:r>
              <a:rPr kumimoji="1" lang="ja-JP" altLang="en-US" sz="900" b="1" dirty="0">
                <a:solidFill>
                  <a:srgbClr val="073849"/>
                </a:solidFill>
                <a:latin typeface="Noto Sans JP" panose="020B0200000000000000" pitchFamily="50" charset="-128"/>
                <a:ea typeface="Noto Sans JP" panose="020B0200000000000000" pitchFamily="50" charset="-128"/>
              </a:rPr>
              <a:t>技術の共有をすることは</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必要不可欠だと考えています</a:t>
            </a:r>
            <a:r>
              <a:rPr kumimoji="1" lang="ja-JP" altLang="en-US" sz="900" dirty="0">
                <a:latin typeface="Noto Sans JP" panose="020B0200000000000000" pitchFamily="50" charset="-128"/>
                <a:ea typeface="Noto Sans JP" panose="020B0200000000000000" pitchFamily="50" charset="-128"/>
              </a:rPr>
              <a:t>。そのため、</a:t>
            </a:r>
            <a:r>
              <a:rPr kumimoji="1" lang="en-US" altLang="ja-JP" sz="900" dirty="0">
                <a:latin typeface="Noto Sans JP" panose="020B0200000000000000" pitchFamily="50" charset="-128"/>
                <a:ea typeface="Noto Sans JP" panose="020B0200000000000000" pitchFamily="50" charset="-128"/>
              </a:rPr>
              <a:t>SNS</a:t>
            </a:r>
            <a:r>
              <a:rPr kumimoji="1" lang="ja-JP" altLang="en-US" sz="900" dirty="0">
                <a:latin typeface="Noto Sans JP" panose="020B0200000000000000" pitchFamily="50" charset="-128"/>
                <a:ea typeface="Noto Sans JP" panose="020B0200000000000000" pitchFamily="50" charset="-128"/>
              </a:rPr>
              <a:t>やチームの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ブログを通して、様々な技術や情報を身に付けると同時に、</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私たちが学んだ技術や発見した</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ことの発信、製作した部品の紹介</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など</a:t>
            </a:r>
            <a:r>
              <a:rPr kumimoji="1" lang="ja-JP" altLang="en-US" sz="900" dirty="0">
                <a:latin typeface="Noto Sans JP" panose="020B0200000000000000" pitchFamily="50" charset="-128"/>
                <a:ea typeface="Noto Sans JP" panose="020B0200000000000000" pitchFamily="50" charset="-128"/>
              </a:rPr>
              <a:t>も行っています。</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　右の</a:t>
            </a:r>
            <a:r>
              <a:rPr kumimoji="1" lang="en-US" altLang="ja-JP" sz="900" dirty="0">
                <a:latin typeface="Noto Sans JP" panose="020B0200000000000000" pitchFamily="50" charset="-128"/>
                <a:ea typeface="Noto Sans JP" panose="020B0200000000000000" pitchFamily="50" charset="-128"/>
              </a:rPr>
              <a:t>QR</a:t>
            </a:r>
            <a:r>
              <a:rPr kumimoji="1" lang="ja-JP" altLang="en-US" sz="900" dirty="0">
                <a:latin typeface="Noto Sans JP" panose="020B0200000000000000" pitchFamily="50" charset="-128"/>
                <a:ea typeface="Noto Sans JP" panose="020B0200000000000000" pitchFamily="50" charset="-128"/>
              </a:rPr>
              <a:t>コードより、チームの</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en-US" altLang="ja-JP" sz="900" dirty="0">
                <a:latin typeface="Noto Sans JP" panose="020B0200000000000000" pitchFamily="50" charset="-128"/>
                <a:ea typeface="Noto Sans JP" panose="020B0200000000000000" pitchFamily="50" charset="-128"/>
              </a:rPr>
              <a:t>X</a:t>
            </a:r>
            <a:r>
              <a:rPr kumimoji="1" lang="ja-JP" altLang="en-US" sz="900" dirty="0">
                <a:latin typeface="Noto Sans JP" panose="020B0200000000000000" pitchFamily="50" charset="-128"/>
                <a:ea typeface="Noto Sans JP" panose="020B0200000000000000" pitchFamily="50" charset="-128"/>
              </a:rPr>
              <a:t>アカウント、ブログにアクセス</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することができます。ぜひご覧</a:t>
            </a:r>
            <a:endParaRPr kumimoji="1" lang="en-US" altLang="ja-JP" sz="900" dirty="0">
              <a:latin typeface="Noto Sans JP" panose="020B0200000000000000" pitchFamily="50" charset="-128"/>
              <a:ea typeface="Noto Sans JP" panose="020B0200000000000000" pitchFamily="50" charset="-128"/>
            </a:endParaRPr>
          </a:p>
          <a:p>
            <a:pPr>
              <a:lnSpc>
                <a:spcPts val="1200"/>
              </a:lnSpc>
            </a:pPr>
            <a:r>
              <a:rPr kumimoji="1" lang="ja-JP" altLang="en-US" sz="900" dirty="0">
                <a:latin typeface="Noto Sans JP" panose="020B0200000000000000" pitchFamily="50" charset="-128"/>
                <a:ea typeface="Noto Sans JP" panose="020B0200000000000000" pitchFamily="50" charset="-128"/>
              </a:rPr>
              <a:t>ください。</a:t>
            </a:r>
            <a:endParaRPr kumimoji="1" lang="en-US" altLang="ja-JP" sz="900" dirty="0">
              <a:latin typeface="Noto Sans JP" panose="020B0200000000000000" pitchFamily="50" charset="-128"/>
              <a:ea typeface="Noto Sans JP" panose="020B0200000000000000" pitchFamily="50" charset="-128"/>
            </a:endParaRPr>
          </a:p>
        </p:txBody>
      </p:sp>
      <p:pic>
        <p:nvPicPr>
          <p:cNvPr id="1374" name="Picture 2">
            <a:extLst>
              <a:ext uri="{FF2B5EF4-FFF2-40B4-BE49-F238E27FC236}">
                <a16:creationId xmlns:a16="http://schemas.microsoft.com/office/drawing/2014/main" id="{F7B75D82-A54C-3D09-BAAF-300EF7EABD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5" b="-1"/>
          <a:stretch/>
        </p:blipFill>
        <p:spPr bwMode="auto">
          <a:xfrm>
            <a:off x="5617670" y="1937142"/>
            <a:ext cx="670741" cy="613361"/>
          </a:xfrm>
          <a:prstGeom prst="rect">
            <a:avLst/>
          </a:prstGeom>
          <a:noFill/>
          <a:extLst>
            <a:ext uri="{909E8E84-426E-40DD-AFC4-6F175D3DCCD1}">
              <a14:hiddenFill xmlns:a14="http://schemas.microsoft.com/office/drawing/2010/main">
                <a:solidFill>
                  <a:srgbClr val="FFFFFF"/>
                </a:solidFill>
              </a14:hiddenFill>
            </a:ext>
          </a:extLst>
        </p:spPr>
      </p:pic>
      <p:pic>
        <p:nvPicPr>
          <p:cNvPr id="1375" name="Picture 4">
            <a:extLst>
              <a:ext uri="{FF2B5EF4-FFF2-40B4-BE49-F238E27FC236}">
                <a16:creationId xmlns:a16="http://schemas.microsoft.com/office/drawing/2014/main" id="{836B00C0-EC60-219B-5EF7-BE8660BCF96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614"/>
          <a:stretch/>
        </p:blipFill>
        <p:spPr bwMode="auto">
          <a:xfrm>
            <a:off x="6339006" y="1937142"/>
            <a:ext cx="670741" cy="612960"/>
          </a:xfrm>
          <a:prstGeom prst="rect">
            <a:avLst/>
          </a:prstGeom>
          <a:noFill/>
          <a:extLst>
            <a:ext uri="{909E8E84-426E-40DD-AFC4-6F175D3DCCD1}">
              <a14:hiddenFill xmlns:a14="http://schemas.microsoft.com/office/drawing/2010/main">
                <a:solidFill>
                  <a:srgbClr val="FFFFFF"/>
                </a:solidFill>
              </a14:hiddenFill>
            </a:ext>
          </a:extLst>
        </p:spPr>
      </p:pic>
      <p:sp>
        <p:nvSpPr>
          <p:cNvPr id="1376" name="テキスト ボックス 1375">
            <a:extLst>
              <a:ext uri="{FF2B5EF4-FFF2-40B4-BE49-F238E27FC236}">
                <a16:creationId xmlns:a16="http://schemas.microsoft.com/office/drawing/2014/main" id="{1D647CF3-3507-BE90-7F8D-5B81F50E6EF1}"/>
              </a:ext>
            </a:extLst>
          </p:cNvPr>
          <p:cNvSpPr txBox="1"/>
          <p:nvPr/>
        </p:nvSpPr>
        <p:spPr>
          <a:xfrm>
            <a:off x="5542356" y="2511887"/>
            <a:ext cx="821000" cy="309637"/>
          </a:xfrm>
          <a:prstGeom prst="rect">
            <a:avLst/>
          </a:prstGeom>
          <a:noFill/>
        </p:spPr>
        <p:txBody>
          <a:bodyPr wrap="square" numCol="1" rtlCol="0">
            <a:spAutoFit/>
          </a:bodyPr>
          <a:lstStyle/>
          <a:p>
            <a:pPr algn="ctr">
              <a:lnSpc>
                <a:spcPts val="900"/>
              </a:lnSpc>
            </a:pP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X</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アカウント</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gn="ctr">
              <a:lnSpc>
                <a:spcPts val="900"/>
              </a:lnSpc>
            </a:pPr>
            <a:r>
              <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rPr>
              <a:t>(@munako_artemis)</a:t>
            </a:r>
          </a:p>
        </p:txBody>
      </p:sp>
      <p:sp>
        <p:nvSpPr>
          <p:cNvPr id="1377" name="テキスト ボックス 1376">
            <a:extLst>
              <a:ext uri="{FF2B5EF4-FFF2-40B4-BE49-F238E27FC236}">
                <a16:creationId xmlns:a16="http://schemas.microsoft.com/office/drawing/2014/main" id="{B45656F9-B571-F197-A545-AC9E9C032C94}"/>
              </a:ext>
            </a:extLst>
          </p:cNvPr>
          <p:cNvSpPr txBox="1"/>
          <p:nvPr/>
        </p:nvSpPr>
        <p:spPr>
          <a:xfrm>
            <a:off x="6284701" y="2546190"/>
            <a:ext cx="821000" cy="207749"/>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チームブログ</a:t>
            </a:r>
            <a:endParaRPr kumimoji="1" lang="en-US" altLang="ja-JP" sz="5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 name="テキスト ボックス 5">
            <a:extLst>
              <a:ext uri="{FF2B5EF4-FFF2-40B4-BE49-F238E27FC236}">
                <a16:creationId xmlns:a16="http://schemas.microsoft.com/office/drawing/2014/main" id="{0794AA5B-A275-B8FD-3A2D-C09A5C5EB7ED}"/>
              </a:ext>
            </a:extLst>
          </p:cNvPr>
          <p:cNvSpPr txBox="1"/>
          <p:nvPr/>
        </p:nvSpPr>
        <p:spPr>
          <a:xfrm>
            <a:off x="10835118" y="6838681"/>
            <a:ext cx="4360863" cy="645818"/>
          </a:xfrm>
          <a:prstGeom prst="rect">
            <a:avLst/>
          </a:prstGeom>
          <a:noFill/>
        </p:spPr>
        <p:txBody>
          <a:bodyPr wrap="square" numCol="1" rtlCol="0">
            <a:spAutoFit/>
          </a:bodyPr>
          <a:lstStyle/>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「手順」</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9</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のように</a:t>
            </a:r>
            <a:r>
              <a:rPr kumimoji="1" lang="ja-JP" altLang="en-US" sz="800" b="1" dirty="0">
                <a:solidFill>
                  <a:srgbClr val="073849"/>
                </a:solidFill>
                <a:latin typeface="Noto Sans JP" panose="020B0200000000000000" pitchFamily="50" charset="-128"/>
                <a:ea typeface="Noto Sans JP" panose="020B0200000000000000" pitchFamily="50" charset="-128"/>
              </a:rPr>
              <a:t>ボールの位置</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中立点</a:t>
            </a:r>
            <a:r>
              <a:rPr kumimoji="1" lang="en-US" altLang="ja-JP" sz="800" b="1" dirty="0">
                <a:solidFill>
                  <a:srgbClr val="073849"/>
                </a:solidFill>
                <a:latin typeface="Noto Sans JP" panose="020B0200000000000000" pitchFamily="50" charset="-128"/>
                <a:ea typeface="Noto Sans JP" panose="020B0200000000000000" pitchFamily="50" charset="-128"/>
              </a:rPr>
              <a:t>)</a:t>
            </a:r>
            <a:r>
              <a:rPr kumimoji="1" lang="ja-JP" altLang="en-US" sz="800" b="1" dirty="0">
                <a:solidFill>
                  <a:srgbClr val="073849"/>
                </a:solidFill>
                <a:latin typeface="Noto Sans JP" panose="020B0200000000000000" pitchFamily="50" charset="-128"/>
                <a:ea typeface="Noto Sans JP" panose="020B0200000000000000" pitchFamily="50" charset="-128"/>
              </a:rPr>
              <a:t>・角度・速度を変化</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させ、それぞれ</a:t>
            </a:r>
            <a:r>
              <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rPr>
              <a:t>10</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回</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試行し、シュートを防いだ回数を記録する。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　　　　速度を変化させるために、</a:t>
            </a:r>
            <a:r>
              <a:rPr kumimoji="1" lang="ja-JP" altLang="en-US" sz="800" b="1" dirty="0">
                <a:solidFill>
                  <a:srgbClr val="073849"/>
                </a:solidFill>
                <a:latin typeface="Noto Sans JP" panose="020B0200000000000000" pitchFamily="50" charset="-128"/>
                <a:ea typeface="Noto Sans JP" panose="020B0200000000000000" pitchFamily="50" charset="-128"/>
              </a:rPr>
              <a:t>長さの違う</a:t>
            </a:r>
            <a:r>
              <a:rPr kumimoji="1" lang="en-US" altLang="ja-JP" sz="800" b="1" dirty="0">
                <a:solidFill>
                  <a:srgbClr val="073849"/>
                </a:solidFill>
                <a:latin typeface="Noto Sans JP" panose="020B0200000000000000" pitchFamily="50" charset="-128"/>
                <a:ea typeface="Noto Sans JP" panose="020B0200000000000000" pitchFamily="50" charset="-128"/>
              </a:rPr>
              <a:t>2</a:t>
            </a:r>
            <a:r>
              <a:rPr kumimoji="1" lang="ja-JP" altLang="en-US" sz="800" b="1" dirty="0">
                <a:solidFill>
                  <a:srgbClr val="073849"/>
                </a:solidFill>
                <a:latin typeface="Noto Sans JP" panose="020B0200000000000000" pitchFamily="50" charset="-128"/>
                <a:ea typeface="Noto Sans JP" panose="020B0200000000000000" pitchFamily="50" charset="-128"/>
              </a:rPr>
              <a:t>種類の筒を用いる</a:t>
            </a: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a:t>
            </a:r>
            <a:endParaRPr kumimoji="1" lang="en-US" altLang="ja-JP" sz="800" b="1"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100"/>
              </a:lnSpc>
            </a:pPr>
            <a:r>
              <a:rPr kumimoji="1" lang="ja-JP" altLang="en-US" sz="800" b="1" dirty="0">
                <a:solidFill>
                  <a:schemeClr val="tx1">
                    <a:lumMod val="85000"/>
                    <a:lumOff val="15000"/>
                  </a:schemeClr>
                </a:solidFill>
                <a:latin typeface="Noto Sans JP" panose="020B0200000000000000" pitchFamily="50" charset="-128"/>
                <a:ea typeface="Noto Sans JP" panose="020B0200000000000000" pitchFamily="50" charset="-128"/>
              </a:rPr>
              <a:t>　　　　</a:t>
            </a:r>
            <a:r>
              <a:rPr kumimoji="1" lang="ja-JP" altLang="en-US" sz="800" dirty="0">
                <a:solidFill>
                  <a:schemeClr val="tx1">
                    <a:lumMod val="85000"/>
                    <a:lumOff val="15000"/>
                  </a:schemeClr>
                </a:solidFill>
                <a:latin typeface="Noto Sans JP" panose="020B0200000000000000" pitchFamily="50" charset="-128"/>
                <a:ea typeface="Noto Sans JP" panose="020B0200000000000000" pitchFamily="50" charset="-128"/>
              </a:rPr>
              <a:t>そのため、筒を出るまではロボットがボールを認識できないようになっている。</a:t>
            </a:r>
            <a:endParaRPr kumimoji="1" lang="en-US" altLang="ja-JP" sz="8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9" name="円弧 18">
            <a:extLst>
              <a:ext uri="{FF2B5EF4-FFF2-40B4-BE49-F238E27FC236}">
                <a16:creationId xmlns:a16="http://schemas.microsoft.com/office/drawing/2014/main" id="{31470D0F-C454-CE8D-3729-03FEB41FE3C9}"/>
              </a:ext>
            </a:extLst>
          </p:cNvPr>
          <p:cNvSpPr/>
          <p:nvPr/>
        </p:nvSpPr>
        <p:spPr>
          <a:xfrm rot="5400000">
            <a:off x="14403776" y="5188980"/>
            <a:ext cx="389683" cy="380729"/>
          </a:xfrm>
          <a:prstGeom prst="arc">
            <a:avLst/>
          </a:prstGeom>
          <a:ln w="34925">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1883D128-AC8F-EDB7-DE67-51D2882710C6}"/>
              </a:ext>
            </a:extLst>
          </p:cNvPr>
          <p:cNvSpPr txBox="1"/>
          <p:nvPr/>
        </p:nvSpPr>
        <p:spPr>
          <a:xfrm>
            <a:off x="11340605" y="8412523"/>
            <a:ext cx="1617163"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9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ボールを転がす位置と角度</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5" name="テキスト ボックス 34">
            <a:extLst>
              <a:ext uri="{FF2B5EF4-FFF2-40B4-BE49-F238E27FC236}">
                <a16:creationId xmlns:a16="http://schemas.microsoft.com/office/drawing/2014/main" id="{034BA0FD-34B4-2FF8-9806-2C0C1E036AEA}"/>
              </a:ext>
            </a:extLst>
          </p:cNvPr>
          <p:cNvSpPr txBox="1"/>
          <p:nvPr/>
        </p:nvSpPr>
        <p:spPr>
          <a:xfrm>
            <a:off x="13058735" y="8408964"/>
            <a:ext cx="1854125" cy="200311"/>
          </a:xfrm>
          <a:prstGeom prst="rect">
            <a:avLst/>
          </a:prstGeom>
          <a:noFill/>
        </p:spPr>
        <p:txBody>
          <a:bodyPr wrap="square" numCol="1" rtlCol="0">
            <a:spAutoFit/>
          </a:bodyPr>
          <a:lstStyle/>
          <a:p>
            <a:pPr algn="ctr">
              <a:lnSpc>
                <a:spcPts val="900"/>
              </a:lnSpc>
            </a:pP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図</a:t>
            </a:r>
            <a:r>
              <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rPr>
              <a:t>10 </a:t>
            </a:r>
            <a:r>
              <a:rPr kumimoji="1" lang="ja-JP" altLang="en-US" sz="700" b="1" dirty="0">
                <a:solidFill>
                  <a:schemeClr val="tx1">
                    <a:lumMod val="85000"/>
                    <a:lumOff val="15000"/>
                  </a:schemeClr>
                </a:solidFill>
                <a:latin typeface="Noto Sans JP" panose="020B0200000000000000" pitchFamily="50" charset="-128"/>
                <a:ea typeface="Noto Sans JP" panose="020B0200000000000000" pitchFamily="50" charset="-128"/>
              </a:rPr>
              <a:t>実験の様子</a:t>
            </a:r>
            <a:endParaRPr kumimoji="1" lang="en-US" altLang="ja-JP" sz="7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36" name="テキスト ボックス 35">
            <a:extLst>
              <a:ext uri="{FF2B5EF4-FFF2-40B4-BE49-F238E27FC236}">
                <a16:creationId xmlns:a16="http://schemas.microsoft.com/office/drawing/2014/main" id="{D9052AB5-E1B9-61AA-4B3B-478A74BDA246}"/>
              </a:ext>
            </a:extLst>
          </p:cNvPr>
          <p:cNvSpPr txBox="1"/>
          <p:nvPr/>
        </p:nvSpPr>
        <p:spPr>
          <a:xfrm>
            <a:off x="10146749" y="233853"/>
            <a:ext cx="1980951" cy="369332"/>
          </a:xfrm>
          <a:prstGeom prst="rect">
            <a:avLst/>
          </a:prstGeom>
          <a:noFill/>
        </p:spPr>
        <p:txBody>
          <a:bodyPr wrap="square" rtlCol="0">
            <a:spAutoFit/>
          </a:bodyPr>
          <a:lstStyle/>
          <a:p>
            <a:r>
              <a:rPr kumimoji="1" lang="en-US" altLang="ja-JP" b="1" dirty="0">
                <a:solidFill>
                  <a:schemeClr val="bg1"/>
                </a:solidFill>
                <a:latin typeface="Noto Sans JP" panose="020B0200000000000000" pitchFamily="50" charset="-128"/>
                <a:ea typeface="Noto Sans JP" panose="020B0200000000000000" pitchFamily="50" charset="-128"/>
              </a:rPr>
              <a:t>SPONSERD BY</a:t>
            </a:r>
            <a:endParaRPr kumimoji="1" lang="ja-JP" altLang="en-US" sz="1200" dirty="0">
              <a:solidFill>
                <a:schemeClr val="bg1"/>
              </a:solidFill>
              <a:latin typeface="Noto Sans JP" panose="020B0200000000000000" pitchFamily="50" charset="-128"/>
              <a:ea typeface="Noto Sans JP" panose="020B0200000000000000" pitchFamily="50" charset="-128"/>
            </a:endParaRPr>
          </a:p>
        </p:txBody>
      </p:sp>
      <p:pic>
        <p:nvPicPr>
          <p:cNvPr id="38" name="Picture 2" descr="カッコいいオリジナル基板をJLCPCBで発注しよう！">
            <a:extLst>
              <a:ext uri="{FF2B5EF4-FFF2-40B4-BE49-F238E27FC236}">
                <a16:creationId xmlns:a16="http://schemas.microsoft.com/office/drawing/2014/main" id="{DF73108C-C946-C81E-0EF0-1D88A83E71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897" b="28964"/>
          <a:stretch/>
        </p:blipFill>
        <p:spPr bwMode="auto">
          <a:xfrm>
            <a:off x="11932566" y="63191"/>
            <a:ext cx="1370504" cy="302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keyのプレスリリース｜PR TIMES">
            <a:extLst>
              <a:ext uri="{FF2B5EF4-FFF2-40B4-BE49-F238E27FC236}">
                <a16:creationId xmlns:a16="http://schemas.microsoft.com/office/drawing/2014/main" id="{15292BF0-C477-4D6B-9BD5-A9F4FA4B5B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452" b="22616"/>
          <a:stretch/>
        </p:blipFill>
        <p:spPr bwMode="auto">
          <a:xfrm>
            <a:off x="11972363" y="450438"/>
            <a:ext cx="1052234" cy="308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a:extLst>
              <a:ext uri="{FF2B5EF4-FFF2-40B4-BE49-F238E27FC236}">
                <a16:creationId xmlns:a16="http://schemas.microsoft.com/office/drawing/2014/main" id="{90C6D8CE-C661-616F-ADBC-16A5ACB4169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235" t="34528" r="8968" b="33135"/>
          <a:stretch/>
        </p:blipFill>
        <p:spPr bwMode="auto">
          <a:xfrm>
            <a:off x="13494474" y="32960"/>
            <a:ext cx="1534509" cy="3411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B6CB80F8-8836-D08A-73A6-B0CBA8CE57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66450" y="411983"/>
            <a:ext cx="1761959" cy="340281"/>
          </a:xfrm>
          <a:prstGeom prst="rect">
            <a:avLst/>
          </a:prstGeom>
          <a:noFill/>
          <a:extLst>
            <a:ext uri="{909E8E84-426E-40DD-AFC4-6F175D3DCCD1}">
              <a14:hiddenFill xmlns:a14="http://schemas.microsoft.com/office/drawing/2010/main">
                <a:solidFill>
                  <a:srgbClr val="FFFFFF"/>
                </a:solidFill>
              </a14:hiddenFill>
            </a:ext>
          </a:extLst>
        </p:spPr>
      </p:pic>
      <p:sp>
        <p:nvSpPr>
          <p:cNvPr id="1352" name="テキスト ボックス 1351">
            <a:extLst>
              <a:ext uri="{FF2B5EF4-FFF2-40B4-BE49-F238E27FC236}">
                <a16:creationId xmlns:a16="http://schemas.microsoft.com/office/drawing/2014/main" id="{D9E3C749-DDD8-534D-6756-4E7465F8D175}"/>
              </a:ext>
            </a:extLst>
          </p:cNvPr>
          <p:cNvSpPr txBox="1"/>
          <p:nvPr/>
        </p:nvSpPr>
        <p:spPr>
          <a:xfrm>
            <a:off x="2727770" y="74268"/>
            <a:ext cx="2171700" cy="673774"/>
          </a:xfrm>
          <a:prstGeom prst="rect">
            <a:avLst/>
          </a:prstGeom>
          <a:noFill/>
        </p:spPr>
        <p:txBody>
          <a:bodyPr wrap="square" rtlCol="0">
            <a:spAutoFit/>
          </a:bodyPr>
          <a:lstStyle/>
          <a:p>
            <a:pPr>
              <a:lnSpc>
                <a:spcPts val="2400"/>
              </a:lnSpc>
            </a:pPr>
            <a:r>
              <a:rPr kumimoji="1" lang="ja-JP" altLang="en-US" b="1" dirty="0">
                <a:solidFill>
                  <a:schemeClr val="bg1"/>
                </a:solidFill>
                <a:latin typeface="Noto Sans JP" panose="020B0200000000000000" pitchFamily="50" charset="-128"/>
                <a:ea typeface="Noto Sans JP" panose="020B0200000000000000" pitchFamily="50" charset="-128"/>
              </a:rPr>
              <a:t>リーグ</a:t>
            </a:r>
            <a:endParaRPr kumimoji="1" lang="en-US" altLang="ja-JP" sz="600" dirty="0">
              <a:solidFill>
                <a:schemeClr val="bg1"/>
              </a:solidFill>
              <a:latin typeface="Noto Sans JP" panose="020B0200000000000000" pitchFamily="50" charset="-128"/>
              <a:ea typeface="Noto Sans JP" panose="020B0200000000000000" pitchFamily="50" charset="-128"/>
            </a:endParaRPr>
          </a:p>
          <a:p>
            <a:pPr>
              <a:lnSpc>
                <a:spcPts val="2400"/>
              </a:lnSpc>
            </a:pPr>
            <a:r>
              <a:rPr kumimoji="1" lang="en-US" altLang="ja-JP" sz="1200" b="1" dirty="0">
                <a:solidFill>
                  <a:schemeClr val="bg1"/>
                </a:solidFill>
                <a:latin typeface="Noto Sans JP" panose="020B0200000000000000" pitchFamily="50" charset="-128"/>
                <a:ea typeface="Noto Sans JP" panose="020B0200000000000000" pitchFamily="50" charset="-128"/>
              </a:rPr>
              <a:t>  </a:t>
            </a:r>
            <a:r>
              <a:rPr kumimoji="1" lang="ja-JP" altLang="en-US" sz="1200" b="1" dirty="0">
                <a:solidFill>
                  <a:schemeClr val="bg1"/>
                </a:solidFill>
                <a:latin typeface="Noto Sans JP" panose="020B0200000000000000" pitchFamily="50" charset="-128"/>
                <a:ea typeface="Noto Sans JP" panose="020B0200000000000000" pitchFamily="50" charset="-128"/>
              </a:rPr>
              <a:t>  </a:t>
            </a:r>
            <a:r>
              <a:rPr kumimoji="1" lang="en-US" altLang="ja-JP" sz="1400" b="1" dirty="0">
                <a:solidFill>
                  <a:schemeClr val="bg1"/>
                </a:solidFill>
                <a:latin typeface="Noto Sans JP" panose="020B0200000000000000" pitchFamily="50" charset="-128"/>
                <a:ea typeface="Noto Sans JP" panose="020B0200000000000000" pitchFamily="50" charset="-128"/>
              </a:rPr>
              <a:t>Soccer Open League</a:t>
            </a:r>
            <a:endParaRPr kumimoji="1" lang="ja-JP" altLang="en-US" sz="1200" b="1" dirty="0">
              <a:solidFill>
                <a:schemeClr val="bg1"/>
              </a:solidFill>
              <a:latin typeface="Noto Sans JP" panose="020B0200000000000000" pitchFamily="50" charset="-128"/>
              <a:ea typeface="Noto Sans JP" panose="020B0200000000000000" pitchFamily="50" charset="-128"/>
            </a:endParaRPr>
          </a:p>
        </p:txBody>
      </p:sp>
      <p:grpSp>
        <p:nvGrpSpPr>
          <p:cNvPr id="1353" name="グループ化 1352">
            <a:extLst>
              <a:ext uri="{FF2B5EF4-FFF2-40B4-BE49-F238E27FC236}">
                <a16:creationId xmlns:a16="http://schemas.microsoft.com/office/drawing/2014/main" id="{05CD06C2-B2B0-052E-9D8E-C94D3617F2A7}"/>
              </a:ext>
            </a:extLst>
          </p:cNvPr>
          <p:cNvGrpSpPr/>
          <p:nvPr/>
        </p:nvGrpSpPr>
        <p:grpSpPr>
          <a:xfrm>
            <a:off x="7216606" y="1324741"/>
            <a:ext cx="3845674" cy="1474194"/>
            <a:chOff x="7235656" y="1305691"/>
            <a:chExt cx="3845674" cy="1474194"/>
          </a:xfrm>
        </p:grpSpPr>
        <p:sp>
          <p:nvSpPr>
            <p:cNvPr id="25" name="テキスト ボックス 24">
              <a:extLst>
                <a:ext uri="{FF2B5EF4-FFF2-40B4-BE49-F238E27FC236}">
                  <a16:creationId xmlns:a16="http://schemas.microsoft.com/office/drawing/2014/main" id="{A1CB8740-8FC8-E24C-7821-E37ADB88BD41}"/>
                </a:ext>
              </a:extLst>
            </p:cNvPr>
            <p:cNvSpPr txBox="1"/>
            <p:nvPr/>
          </p:nvSpPr>
          <p:spPr>
            <a:xfrm>
              <a:off x="7250017" y="1305691"/>
              <a:ext cx="2209800" cy="338554"/>
            </a:xfrm>
            <a:prstGeom prst="rect">
              <a:avLst/>
            </a:prstGeom>
            <a:noFill/>
          </p:spPr>
          <p:txBody>
            <a:bodyPr wrap="square" rtlCol="0">
              <a:spAutoFit/>
            </a:bodyPr>
            <a:lstStyle/>
            <a:p>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圧倒的</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な</a:t>
              </a:r>
              <a:r>
                <a:rPr kumimoji="1" lang="ja-JP" altLang="en-US" sz="1200" dirty="0">
                  <a:solidFill>
                    <a:schemeClr val="tx1">
                      <a:lumMod val="85000"/>
                      <a:lumOff val="15000"/>
                    </a:schemeClr>
                  </a:solidFill>
                  <a:latin typeface="Noto Sans JP" panose="020B0200000000000000" pitchFamily="50" charset="-128"/>
                  <a:ea typeface="Noto Sans JP" panose="020B0200000000000000" pitchFamily="50" charset="-128"/>
                </a:rPr>
                <a:t>安全性</a:t>
              </a:r>
              <a:r>
                <a:rPr kumimoji="1" lang="ja-JP" altLang="en-US" sz="1050" dirty="0">
                  <a:solidFill>
                    <a:schemeClr val="tx1">
                      <a:lumMod val="85000"/>
                      <a:lumOff val="15000"/>
                    </a:schemeClr>
                  </a:solidFill>
                  <a:latin typeface="Noto Sans JP" panose="020B0200000000000000" pitchFamily="50" charset="-128"/>
                  <a:ea typeface="Noto Sans JP" panose="020B0200000000000000" pitchFamily="50" charset="-128"/>
                </a:rPr>
                <a:t>の</a:t>
              </a:r>
              <a:r>
                <a:rPr kumimoji="1" lang="ja-JP" altLang="en-US" sz="1600" b="1" dirty="0">
                  <a:solidFill>
                    <a:srgbClr val="073849"/>
                  </a:solidFill>
                  <a:latin typeface="Noto Sans JP" panose="020B0200000000000000" pitchFamily="50" charset="-128"/>
                  <a:ea typeface="Noto Sans JP" panose="020B0200000000000000" pitchFamily="50" charset="-128"/>
                </a:rPr>
                <a:t>電源基板</a:t>
              </a:r>
              <a:endParaRPr kumimoji="1" lang="ja-JP" altLang="en-US" sz="1100" dirty="0">
                <a:solidFill>
                  <a:srgbClr val="073849"/>
                </a:solidFill>
                <a:latin typeface="Noto Sans JP" panose="020B0200000000000000" pitchFamily="50" charset="-128"/>
                <a:ea typeface="Noto Sans JP" panose="020B0200000000000000" pitchFamily="50" charset="-128"/>
              </a:endParaRPr>
            </a:p>
          </p:txBody>
        </p:sp>
        <p:sp>
          <p:nvSpPr>
            <p:cNvPr id="26" name="テキスト ボックス 25">
              <a:extLst>
                <a:ext uri="{FF2B5EF4-FFF2-40B4-BE49-F238E27FC236}">
                  <a16:creationId xmlns:a16="http://schemas.microsoft.com/office/drawing/2014/main" id="{CB2D7723-A901-3A42-2366-52E82887457D}"/>
                </a:ext>
              </a:extLst>
            </p:cNvPr>
            <p:cNvSpPr txBox="1"/>
            <p:nvPr/>
          </p:nvSpPr>
          <p:spPr>
            <a:xfrm>
              <a:off x="7235656" y="1621298"/>
              <a:ext cx="3845674" cy="1158587"/>
            </a:xfrm>
            <a:prstGeom prst="rect">
              <a:avLst/>
            </a:prstGeom>
            <a:noFill/>
          </p:spPr>
          <p:txBody>
            <a:bodyPr wrap="square" numCol="1" rtlCol="0">
              <a:spAutoFit/>
            </a:bodyPr>
            <a:lstStyle/>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従来の電源回路はバッテリーの保護回路と電源スイッチのみが搭載</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されたシンプルもので、目視による電圧監視を怠った場合、バッテリー事故が起こりかねない状態でした。</a:t>
              </a: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　そこで今回、私たちは</a:t>
              </a:r>
              <a:r>
                <a:rPr kumimoji="1" lang="ja-JP" altLang="en-US" sz="900" b="1" dirty="0">
                  <a:solidFill>
                    <a:srgbClr val="073849"/>
                  </a:solidFill>
                  <a:latin typeface="Noto Sans JP" panose="020B0200000000000000" pitchFamily="50" charset="-128"/>
                  <a:ea typeface="Noto Sans JP" panose="020B0200000000000000" pitchFamily="50" charset="-128"/>
                </a:rPr>
                <a:t>マイコンが内蔵された、より安全性・信頼性の</a:t>
              </a:r>
              <a:endParaRPr kumimoji="1" lang="en-US" altLang="ja-JP" sz="900" b="1" dirty="0">
                <a:solidFill>
                  <a:srgbClr val="073849"/>
                </a:solidFill>
                <a:latin typeface="Noto Sans JP" panose="020B0200000000000000" pitchFamily="50" charset="-128"/>
                <a:ea typeface="Noto Sans JP" panose="020B0200000000000000" pitchFamily="50" charset="-128"/>
              </a:endParaRPr>
            </a:p>
            <a:p>
              <a:pPr>
                <a:lnSpc>
                  <a:spcPts val="1200"/>
                </a:lnSpc>
              </a:pPr>
              <a:r>
                <a:rPr kumimoji="1" lang="ja-JP" altLang="en-US" sz="900" b="1" dirty="0">
                  <a:solidFill>
                    <a:srgbClr val="073849"/>
                  </a:solidFill>
                  <a:latin typeface="Noto Sans JP" panose="020B0200000000000000" pitchFamily="50" charset="-128"/>
                  <a:ea typeface="Noto Sans JP" panose="020B0200000000000000" pitchFamily="50" charset="-128"/>
                </a:rPr>
                <a:t>高い電源回路を開発しました</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。大きな特徴として、</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FET</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スイッチと</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a:p>
              <a:pPr>
                <a:lnSpc>
                  <a:spcPts val="1200"/>
                </a:lnSpc>
              </a:pP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物理スイッチを用いた</a:t>
              </a:r>
              <a:r>
                <a:rPr kumimoji="1" lang="en-US" altLang="ja-JP" sz="900" b="1" dirty="0">
                  <a:solidFill>
                    <a:srgbClr val="073849"/>
                  </a:solidFill>
                  <a:latin typeface="Noto Sans JP" panose="020B0200000000000000" pitchFamily="50" charset="-128"/>
                  <a:ea typeface="Noto Sans JP" panose="020B0200000000000000" pitchFamily="50" charset="-128"/>
                </a:rPr>
                <a:t>2</a:t>
              </a:r>
              <a:r>
                <a:rPr kumimoji="1" lang="ja-JP" altLang="en-US" sz="900" b="1" dirty="0">
                  <a:solidFill>
                    <a:srgbClr val="073849"/>
                  </a:solidFill>
                  <a:latin typeface="Noto Sans JP" panose="020B0200000000000000" pitchFamily="50" charset="-128"/>
                  <a:ea typeface="Noto Sans JP" panose="020B0200000000000000" pitchFamily="50" charset="-128"/>
                </a:rPr>
                <a:t>段階スイッチ機能</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を搭載しています。また、</a:t>
              </a:r>
              <a:r>
                <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rPr>
                <a:t>UI</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やブザーを用いて</a:t>
              </a:r>
              <a:r>
                <a:rPr kumimoji="1" lang="ja-JP" altLang="en-US" sz="900" b="1" dirty="0">
                  <a:solidFill>
                    <a:srgbClr val="073849"/>
                  </a:solidFill>
                  <a:latin typeface="Noto Sans JP" panose="020B0200000000000000" pitchFamily="50" charset="-128"/>
                  <a:ea typeface="Noto Sans JP" panose="020B0200000000000000" pitchFamily="50" charset="-128"/>
                </a:rPr>
                <a:t>感覚的に電圧低下を認識</a:t>
              </a:r>
              <a:r>
                <a:rPr kumimoji="1" lang="ja-JP" altLang="en-US" sz="900" dirty="0">
                  <a:solidFill>
                    <a:schemeClr val="tx1">
                      <a:lumMod val="85000"/>
                      <a:lumOff val="15000"/>
                    </a:schemeClr>
                  </a:solidFill>
                  <a:latin typeface="Noto Sans JP" panose="020B0200000000000000" pitchFamily="50" charset="-128"/>
                  <a:ea typeface="Noto Sans JP" panose="020B0200000000000000" pitchFamily="50" charset="-128"/>
                </a:rPr>
                <a:t>することもできます。</a:t>
              </a:r>
              <a:endParaRPr kumimoji="1" lang="en-US" altLang="ja-JP" sz="900"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63" name="テキスト ボックス 62">
              <a:extLst>
                <a:ext uri="{FF2B5EF4-FFF2-40B4-BE49-F238E27FC236}">
                  <a16:creationId xmlns:a16="http://schemas.microsoft.com/office/drawing/2014/main" id="{DE65DBEC-ECEF-884E-4B1E-6E326317354E}"/>
                </a:ext>
              </a:extLst>
            </p:cNvPr>
            <p:cNvSpPr txBox="1"/>
            <p:nvPr/>
          </p:nvSpPr>
          <p:spPr>
            <a:xfrm>
              <a:off x="9409017" y="1341702"/>
              <a:ext cx="891609" cy="241132"/>
            </a:xfrm>
            <a:prstGeom prst="rect">
              <a:avLst/>
            </a:prstGeom>
            <a:solidFill>
              <a:srgbClr val="F6FFA3"/>
            </a:solidFill>
            <a:ln>
              <a:noFill/>
            </a:ln>
          </p:spPr>
          <p:txBody>
            <a:bodyPr wrap="square" lIns="28800" tIns="50400" rIns="28800" bIns="36000" rtlCol="0">
              <a:spAutoFit/>
            </a:bodyPr>
            <a:lstStyle/>
            <a:p>
              <a:pPr algn="ctr"/>
              <a:r>
                <a:rPr kumimoji="1" lang="ja-JP" altLang="en-US" sz="1000" b="1" dirty="0">
                  <a:solidFill>
                    <a:schemeClr val="tx1">
                      <a:lumMod val="85000"/>
                      <a:lumOff val="15000"/>
                    </a:schemeClr>
                  </a:solidFill>
                  <a:latin typeface="Noto Sans JP" panose="020B0200000000000000" pitchFamily="50" charset="-128"/>
                  <a:ea typeface="Noto Sans JP" panose="020B0200000000000000" pitchFamily="50" charset="-128"/>
                </a:rPr>
                <a:t>ハードウェア</a:t>
              </a:r>
            </a:p>
          </p:txBody>
        </p:sp>
        <p:cxnSp>
          <p:nvCxnSpPr>
            <p:cNvPr id="1363" name="直線コネクタ 1362">
              <a:extLst>
                <a:ext uri="{FF2B5EF4-FFF2-40B4-BE49-F238E27FC236}">
                  <a16:creationId xmlns:a16="http://schemas.microsoft.com/office/drawing/2014/main" id="{C3B6150D-1238-D513-AD53-C9C0C3C87259}"/>
                </a:ext>
              </a:extLst>
            </p:cNvPr>
            <p:cNvCxnSpPr/>
            <p:nvPr/>
          </p:nvCxnSpPr>
          <p:spPr>
            <a:xfrm>
              <a:off x="7337386" y="1613821"/>
              <a:ext cx="2017389" cy="0"/>
            </a:xfrm>
            <a:prstGeom prst="line">
              <a:avLst/>
            </a:prstGeom>
            <a:ln w="3175">
              <a:solidFill>
                <a:srgbClr val="073849"/>
              </a:solidFill>
            </a:ln>
          </p:spPr>
          <p:style>
            <a:lnRef idx="1">
              <a:schemeClr val="accent1"/>
            </a:lnRef>
            <a:fillRef idx="0">
              <a:schemeClr val="accent1"/>
            </a:fillRef>
            <a:effectRef idx="0">
              <a:schemeClr val="accent1"/>
            </a:effectRef>
            <a:fontRef idx="minor">
              <a:schemeClr val="tx1"/>
            </a:fontRef>
          </p:style>
        </p:cxnSp>
      </p:grpSp>
      <p:pic>
        <p:nvPicPr>
          <p:cNvPr id="1355" name="図 1354" descr="電子機器の部品&#10;&#10;AI によって生成されたコンテンツは間違っている可能性があります。">
            <a:extLst>
              <a:ext uri="{FF2B5EF4-FFF2-40B4-BE49-F238E27FC236}">
                <a16:creationId xmlns:a16="http://schemas.microsoft.com/office/drawing/2014/main" id="{EC673042-0258-8E12-5F6A-64EEFD77A973}"/>
              </a:ext>
            </a:extLst>
          </p:cNvPr>
          <p:cNvPicPr>
            <a:picLocks noChangeAspect="1"/>
          </p:cNvPicPr>
          <p:nvPr/>
        </p:nvPicPr>
        <p:blipFill>
          <a:blip r:embed="rId13">
            <a:extLst>
              <a:ext uri="{28A0092B-C50C-407E-A947-70E740481C1C}">
                <a14:useLocalDpi xmlns:a14="http://schemas.microsoft.com/office/drawing/2010/main" val="0"/>
              </a:ext>
            </a:extLst>
          </a:blip>
          <a:srcRect l="14800" t="7608" r="18374" b="8677"/>
          <a:stretch/>
        </p:blipFill>
        <p:spPr>
          <a:xfrm>
            <a:off x="7535336" y="2788793"/>
            <a:ext cx="1414443" cy="996696"/>
          </a:xfrm>
          <a:prstGeom prst="rect">
            <a:avLst/>
          </a:prstGeom>
          <a:effectLst>
            <a:outerShdw blurRad="50800" dist="50800" dir="5400000" algn="ctr" rotWithShape="0">
              <a:srgbClr val="000000">
                <a:alpha val="10000"/>
              </a:srgbClr>
            </a:outerShdw>
          </a:effectLst>
        </p:spPr>
      </p:pic>
      <p:pic>
        <p:nvPicPr>
          <p:cNvPr id="1359" name="図 1358" descr="テーブル が含まれている画像&#10;&#10;AI によって生成されたコンテンツは間違っている可能性があります。">
            <a:extLst>
              <a:ext uri="{FF2B5EF4-FFF2-40B4-BE49-F238E27FC236}">
                <a16:creationId xmlns:a16="http://schemas.microsoft.com/office/drawing/2014/main" id="{B8FA1708-0220-DFFD-F351-1DE9394633BE}"/>
              </a:ext>
            </a:extLst>
          </p:cNvPr>
          <p:cNvPicPr>
            <a:picLocks noChangeAspect="1"/>
          </p:cNvPicPr>
          <p:nvPr/>
        </p:nvPicPr>
        <p:blipFill>
          <a:blip r:embed="rId14">
            <a:extLst>
              <a:ext uri="{28A0092B-C50C-407E-A947-70E740481C1C}">
                <a14:useLocalDpi xmlns:a14="http://schemas.microsoft.com/office/drawing/2010/main" val="0"/>
              </a:ext>
            </a:extLst>
          </a:blip>
          <a:srcRect l="10013" t="-419" r="8005" b="419"/>
          <a:stretch/>
        </p:blipFill>
        <p:spPr>
          <a:xfrm>
            <a:off x="5815544" y="6823395"/>
            <a:ext cx="1266677" cy="1158790"/>
          </a:xfrm>
          <a:prstGeom prst="rect">
            <a:avLst/>
          </a:prstGeom>
          <a:effectLst>
            <a:outerShdw blurRad="50800" dist="50800" dir="5400000" algn="ctr" rotWithShape="0">
              <a:srgbClr val="000000">
                <a:alpha val="25000"/>
              </a:srgbClr>
            </a:outerShdw>
          </a:effectLst>
        </p:spPr>
      </p:pic>
      <p:pic>
        <p:nvPicPr>
          <p:cNvPr id="1367" name="図 1366" descr="電子機器の部品&#10;&#10;AI によって生成されたコンテンツは間違っている可能性があります。">
            <a:extLst>
              <a:ext uri="{FF2B5EF4-FFF2-40B4-BE49-F238E27FC236}">
                <a16:creationId xmlns:a16="http://schemas.microsoft.com/office/drawing/2014/main" id="{A81898C3-3AFC-36AB-05C3-AEDB656A25DD}"/>
              </a:ext>
            </a:extLst>
          </p:cNvPr>
          <p:cNvPicPr>
            <a:picLocks noChangeAspect="1"/>
          </p:cNvPicPr>
          <p:nvPr/>
        </p:nvPicPr>
        <p:blipFill>
          <a:blip r:embed="rId15">
            <a:extLst>
              <a:ext uri="{28A0092B-C50C-407E-A947-70E740481C1C}">
                <a14:useLocalDpi xmlns:a14="http://schemas.microsoft.com/office/drawing/2010/main" val="0"/>
              </a:ext>
            </a:extLst>
          </a:blip>
          <a:srcRect l="5310" t="7325" r="4009" b="8387"/>
          <a:stretch/>
        </p:blipFill>
        <p:spPr>
          <a:xfrm>
            <a:off x="5729404" y="9626354"/>
            <a:ext cx="1340294" cy="934342"/>
          </a:xfrm>
          <a:prstGeom prst="rect">
            <a:avLst/>
          </a:prstGeom>
          <a:effectLst>
            <a:outerShdw blurRad="50800" dist="50800" dir="5400000" algn="ctr" rotWithShape="0">
              <a:srgbClr val="000000">
                <a:alpha val="25000"/>
              </a:srgbClr>
            </a:outerShdw>
          </a:effectLst>
        </p:spPr>
      </p:pic>
      <p:pic>
        <p:nvPicPr>
          <p:cNvPr id="1371" name="図 1370" descr="屋内, 再生, 草, テーブル が含まれている画像&#10;&#10;AI によって生成されたコンテンツは間違っている可能性があります。">
            <a:extLst>
              <a:ext uri="{FF2B5EF4-FFF2-40B4-BE49-F238E27FC236}">
                <a16:creationId xmlns:a16="http://schemas.microsoft.com/office/drawing/2014/main" id="{891E3339-C9C3-DE77-BA42-A2C564EB376B}"/>
              </a:ext>
            </a:extLst>
          </p:cNvPr>
          <p:cNvPicPr>
            <a:picLocks noChangeAspect="1"/>
          </p:cNvPicPr>
          <p:nvPr/>
        </p:nvPicPr>
        <p:blipFill>
          <a:blip r:embed="rId16">
            <a:extLst>
              <a:ext uri="{28A0092B-C50C-407E-A947-70E740481C1C}">
                <a14:useLocalDpi xmlns:a14="http://schemas.microsoft.com/office/drawing/2010/main" val="0"/>
              </a:ext>
            </a:extLst>
          </a:blip>
          <a:srcRect t="-235" b="26915"/>
          <a:stretch/>
        </p:blipFill>
        <p:spPr>
          <a:xfrm>
            <a:off x="13168186" y="7511849"/>
            <a:ext cx="1662272" cy="914070"/>
          </a:xfrm>
          <a:prstGeom prst="rect">
            <a:avLst/>
          </a:prstGeom>
          <a:effectLst>
            <a:outerShdw blurRad="50800" dist="50800" dir="5400000" algn="ctr" rotWithShape="0">
              <a:srgbClr val="000000">
                <a:alpha val="25000"/>
              </a:srgbClr>
            </a:outerShdw>
          </a:effectLst>
        </p:spPr>
      </p:pic>
      <p:cxnSp>
        <p:nvCxnSpPr>
          <p:cNvPr id="1378" name="直線矢印コネクタ 1377">
            <a:extLst>
              <a:ext uri="{FF2B5EF4-FFF2-40B4-BE49-F238E27FC236}">
                <a16:creationId xmlns:a16="http://schemas.microsoft.com/office/drawing/2014/main" id="{2D02C2F7-DB50-3675-C0B0-E0D9AB4F7FB3}"/>
              </a:ext>
            </a:extLst>
          </p:cNvPr>
          <p:cNvCxnSpPr>
            <a:cxnSpLocks/>
          </p:cNvCxnSpPr>
          <p:nvPr/>
        </p:nvCxnSpPr>
        <p:spPr>
          <a:xfrm>
            <a:off x="13811250" y="7934809"/>
            <a:ext cx="223838" cy="99615"/>
          </a:xfrm>
          <a:prstGeom prst="straightConnector1">
            <a:avLst/>
          </a:prstGeom>
          <a:ln w="28575">
            <a:solidFill>
              <a:srgbClr val="ED7D31"/>
            </a:solidFill>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pic>
        <p:nvPicPr>
          <p:cNvPr id="1391" name="図 1390" descr="屋内, テーブル, 座る, 小さい が含まれている画像&#10;&#10;AI によって生成されたコンテンツは間違っている可能性があります。">
            <a:extLst>
              <a:ext uri="{FF2B5EF4-FFF2-40B4-BE49-F238E27FC236}">
                <a16:creationId xmlns:a16="http://schemas.microsoft.com/office/drawing/2014/main" id="{BBAE9E05-E4AC-BDCD-282A-AFD759A45322}"/>
              </a:ext>
            </a:extLst>
          </p:cNvPr>
          <p:cNvPicPr>
            <a:picLocks noChangeAspect="1"/>
          </p:cNvPicPr>
          <p:nvPr/>
        </p:nvPicPr>
        <p:blipFill>
          <a:blip r:embed="rId17">
            <a:extLst>
              <a:ext uri="{28A0092B-C50C-407E-A947-70E740481C1C}">
                <a14:useLocalDpi xmlns:a14="http://schemas.microsoft.com/office/drawing/2010/main" val="0"/>
              </a:ext>
            </a:extLst>
          </a:blip>
          <a:srcRect l="7528" t="13165" r="13317" b="10223"/>
          <a:stretch/>
        </p:blipFill>
        <p:spPr>
          <a:xfrm>
            <a:off x="2423008" y="9607059"/>
            <a:ext cx="1340294" cy="972933"/>
          </a:xfrm>
          <a:prstGeom prst="rect">
            <a:avLst/>
          </a:prstGeom>
          <a:effectLst>
            <a:outerShdw blurRad="50800" dist="50800" dir="5400000" algn="ctr" rotWithShape="0">
              <a:srgbClr val="000000">
                <a:alpha val="25000"/>
              </a:srgbClr>
            </a:outerShdw>
          </a:effectLst>
        </p:spPr>
      </p:pic>
      <p:pic>
        <p:nvPicPr>
          <p:cNvPr id="11" name="Picture 2">
            <a:extLst>
              <a:ext uri="{FF2B5EF4-FFF2-40B4-BE49-F238E27FC236}">
                <a16:creationId xmlns:a16="http://schemas.microsoft.com/office/drawing/2014/main" id="{D32D127C-50C6-E514-058D-E7A681FDB0B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4840" b="5494"/>
          <a:stretch/>
        </p:blipFill>
        <p:spPr bwMode="auto">
          <a:xfrm>
            <a:off x="5629385" y="4256323"/>
            <a:ext cx="1446618" cy="972846"/>
          </a:xfrm>
          <a:prstGeom prst="rect">
            <a:avLst/>
          </a:prstGeom>
          <a:noFill/>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60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2005</TotalTime>
  <Words>2362</Words>
  <Application>Microsoft Office PowerPoint</Application>
  <PresentationFormat>ユーザー設定</PresentationFormat>
  <Paragraphs>266</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Noto Sans JP Black</vt:lpstr>
      <vt:lpstr>Calibri</vt:lpstr>
      <vt:lpstr>游ゴシック</vt:lpstr>
      <vt:lpstr>Noto Sans JP</vt:lpstr>
      <vt:lpstr>Calibri Light</vt:lpstr>
      <vt:lpstr>Arial</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50</cp:revision>
  <cp:lastPrinted>2025-02-18T16:06:56Z</cp:lastPrinted>
  <dcterms:created xsi:type="dcterms:W3CDTF">2023-11-04T14:19:00Z</dcterms:created>
  <dcterms:modified xsi:type="dcterms:W3CDTF">2025-02-20T13:55:37Z</dcterms:modified>
</cp:coreProperties>
</file>